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336" r:id="rId3"/>
    <p:sldId id="337" r:id="rId4"/>
    <p:sldId id="338" r:id="rId5"/>
    <p:sldId id="321" r:id="rId6"/>
    <p:sldId id="340" r:id="rId7"/>
    <p:sldId id="341" r:id="rId8"/>
    <p:sldId id="358" r:id="rId9"/>
    <p:sldId id="362" r:id="rId10"/>
    <p:sldId id="363" r:id="rId11"/>
    <p:sldId id="359" r:id="rId12"/>
    <p:sldId id="335" r:id="rId13"/>
    <p:sldId id="361" r:id="rId14"/>
    <p:sldId id="360" r:id="rId15"/>
    <p:sldId id="330" r:id="rId16"/>
    <p:sldId id="332" r:id="rId17"/>
    <p:sldId id="287" r:id="rId18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6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0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8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0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2025/01/03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394117" y="2213113"/>
            <a:ext cx="4054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常见错题总结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A2E38F9B-BABB-4393-A529-510E4FEB9412}"/>
              </a:ext>
            </a:extLst>
          </p:cNvPr>
          <p:cNvSpPr txBox="1"/>
          <p:nvPr/>
        </p:nvSpPr>
        <p:spPr>
          <a:xfrm>
            <a:off x="2819021" y="4523309"/>
            <a:ext cx="155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2025.01.03</a:t>
            </a:r>
            <a:endParaRPr lang="en-US" sz="24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96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、根据相贯线的已知投影，补画第三视图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378004" y="1608701"/>
            <a:ext cx="4434835" cy="294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纠正题目：俯视图中的实线为多余的线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外形交线：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两直径相等的外表面相贯；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直径大的外表面与直径小的内表面相贯；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内形交线：两直径相等的内表面相贯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（可见）与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（不可见）是不重合的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89A6B6-393C-417A-B77F-A6925A40995E}"/>
              </a:ext>
            </a:extLst>
          </p:cNvPr>
          <p:cNvGrpSpPr/>
          <p:nvPr/>
        </p:nvGrpSpPr>
        <p:grpSpPr>
          <a:xfrm>
            <a:off x="501168" y="1549880"/>
            <a:ext cx="3542990" cy="3081174"/>
            <a:chOff x="247960" y="1950828"/>
            <a:chExt cx="4519350" cy="37216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8A71173-C7B4-49DE-A464-24D08B37060E}"/>
                </a:ext>
              </a:extLst>
            </p:cNvPr>
            <p:cNvGrpSpPr/>
            <p:nvPr/>
          </p:nvGrpSpPr>
          <p:grpSpPr>
            <a:xfrm>
              <a:off x="247960" y="1950828"/>
              <a:ext cx="4519350" cy="3721685"/>
              <a:chOff x="247960" y="2158954"/>
              <a:chExt cx="4519350" cy="3721685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C8EDE4E2-20AB-430E-8DB2-671CA4ABD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960" y="2158954"/>
                <a:ext cx="4519350" cy="3721685"/>
              </a:xfrm>
              <a:prstGeom prst="rect">
                <a:avLst/>
              </a:prstGeom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D87DC63-1F44-46FB-B2A9-DEA81A8B31E7}"/>
                  </a:ext>
                </a:extLst>
              </p:cNvPr>
              <p:cNvSpPr txBox="1"/>
              <p:nvPr/>
            </p:nvSpPr>
            <p:spPr>
              <a:xfrm>
                <a:off x="2592073" y="5128237"/>
                <a:ext cx="1106399" cy="361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zh-CN" alt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多余的线！</a:t>
                </a: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6807AEA-F932-41C1-9198-085E57345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7239" y="5151601"/>
                <a:ext cx="432398" cy="31446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2CFE827-932A-4F77-96B4-92EE479EA4C7}"/>
                </a:ext>
              </a:extLst>
            </p:cNvPr>
            <p:cNvSpPr/>
            <p:nvPr/>
          </p:nvSpPr>
          <p:spPr>
            <a:xfrm>
              <a:off x="906012" y="25576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4742983-8F0B-4AE8-A51E-2D998D263C30}"/>
                </a:ext>
              </a:extLst>
            </p:cNvPr>
            <p:cNvSpPr/>
            <p:nvPr/>
          </p:nvSpPr>
          <p:spPr>
            <a:xfrm>
              <a:off x="1382414" y="308978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928EC5C-C861-4CC9-852E-77D96912B9DB}"/>
                </a:ext>
              </a:extLst>
            </p:cNvPr>
            <p:cNvSpPr/>
            <p:nvPr/>
          </p:nvSpPr>
          <p:spPr>
            <a:xfrm>
              <a:off x="1043306" y="279184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AE735B3-4FEB-4AF4-8756-DFBB5E297BFE}"/>
                </a:ext>
              </a:extLst>
            </p:cNvPr>
            <p:cNvSpPr txBox="1"/>
            <p:nvPr/>
          </p:nvSpPr>
          <p:spPr>
            <a:xfrm>
              <a:off x="631886" y="2172535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7D62FA1-DF48-4227-8E25-13F6BF826EB3}"/>
                </a:ext>
              </a:extLst>
            </p:cNvPr>
            <p:cNvSpPr txBox="1"/>
            <p:nvPr/>
          </p:nvSpPr>
          <p:spPr>
            <a:xfrm>
              <a:off x="1427086" y="2908166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D44BB08-F5B3-40D4-A08E-D183B50C2DBA}"/>
                </a:ext>
              </a:extLst>
            </p:cNvPr>
            <p:cNvSpPr txBox="1"/>
            <p:nvPr/>
          </p:nvSpPr>
          <p:spPr>
            <a:xfrm>
              <a:off x="906012" y="2633372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1C3ED42D-CC89-4175-8465-B9AAB660A38A}"/>
              </a:ext>
            </a:extLst>
          </p:cNvPr>
          <p:cNvSpPr txBox="1"/>
          <p:nvPr/>
        </p:nvSpPr>
        <p:spPr>
          <a:xfrm>
            <a:off x="4378004" y="5315546"/>
            <a:ext cx="3175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重合；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：漏画相贯线。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4E5CBCA-3804-4A13-9389-6B8352D3BE7C}"/>
              </a:ext>
            </a:extLst>
          </p:cNvPr>
          <p:cNvGrpSpPr/>
          <p:nvPr/>
        </p:nvGrpSpPr>
        <p:grpSpPr>
          <a:xfrm>
            <a:off x="501168" y="5034451"/>
            <a:ext cx="1415441" cy="1380863"/>
            <a:chOff x="501168" y="5034451"/>
            <a:chExt cx="1415441" cy="138086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D7DF71A5-9A19-4EA0-A754-1C8E84F51741}"/>
                </a:ext>
              </a:extLst>
            </p:cNvPr>
            <p:cNvGrpSpPr/>
            <p:nvPr/>
          </p:nvGrpSpPr>
          <p:grpSpPr>
            <a:xfrm>
              <a:off x="516311" y="5163859"/>
              <a:ext cx="1400298" cy="1251455"/>
              <a:chOff x="2129230" y="5188912"/>
              <a:chExt cx="1400298" cy="1251455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38A6B5B1-EC93-45CE-AAAD-A5E46B55E0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50551" b="49058"/>
              <a:stretch/>
            </p:blipFill>
            <p:spPr>
              <a:xfrm>
                <a:off x="2129230" y="5188912"/>
                <a:ext cx="1400298" cy="1251455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5E7BE28-8ACE-4397-BB13-2867C6A27C6A}"/>
                  </a:ext>
                </a:extLst>
              </p:cNvPr>
              <p:cNvSpPr/>
              <p:nvPr/>
            </p:nvSpPr>
            <p:spPr>
              <a:xfrm>
                <a:off x="2455626" y="5580298"/>
                <a:ext cx="747506" cy="3209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9986552-FFC7-4F0C-B782-D3F4793D1C94}"/>
                </a:ext>
              </a:extLst>
            </p:cNvPr>
            <p:cNvSpPr txBox="1"/>
            <p:nvPr/>
          </p:nvSpPr>
          <p:spPr>
            <a:xfrm>
              <a:off x="501168" y="5034451"/>
              <a:ext cx="422758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①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9500A2A-B5DA-4EA1-AC85-A0F70EAC0834}"/>
              </a:ext>
            </a:extLst>
          </p:cNvPr>
          <p:cNvGrpSpPr/>
          <p:nvPr/>
        </p:nvGrpSpPr>
        <p:grpSpPr>
          <a:xfrm>
            <a:off x="2494985" y="5043151"/>
            <a:ext cx="1518392" cy="1374818"/>
            <a:chOff x="2494985" y="5043151"/>
            <a:chExt cx="1518392" cy="137481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21B657F-B628-44CC-A107-A217BA9D645C}"/>
                </a:ext>
              </a:extLst>
            </p:cNvPr>
            <p:cNvGrpSpPr/>
            <p:nvPr/>
          </p:nvGrpSpPr>
          <p:grpSpPr>
            <a:xfrm>
              <a:off x="2510041" y="5163859"/>
              <a:ext cx="1503336" cy="1254110"/>
              <a:chOff x="6130258" y="5186257"/>
              <a:chExt cx="1503336" cy="125411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C65EC78A-DDFD-4B0E-AD12-92382170D2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97" t="2450" r="44645" b="47639"/>
              <a:stretch/>
            </p:blipFill>
            <p:spPr>
              <a:xfrm>
                <a:off x="6130258" y="5186257"/>
                <a:ext cx="1503336" cy="1254110"/>
              </a:xfrm>
              <a:prstGeom prst="rect">
                <a:avLst/>
              </a:prstGeom>
            </p:spPr>
          </p:pic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61FF54F-B6EB-4D71-AAD2-DD19FA389C4A}"/>
                  </a:ext>
                </a:extLst>
              </p:cNvPr>
              <p:cNvSpPr/>
              <p:nvPr/>
            </p:nvSpPr>
            <p:spPr>
              <a:xfrm>
                <a:off x="6510421" y="6084226"/>
                <a:ext cx="668062" cy="25814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DBF716D-10F7-44CC-B580-3DE87C418DC6}"/>
                </a:ext>
              </a:extLst>
            </p:cNvPr>
            <p:cNvSpPr txBox="1"/>
            <p:nvPr/>
          </p:nvSpPr>
          <p:spPr>
            <a:xfrm>
              <a:off x="2494985" y="5043151"/>
              <a:ext cx="422758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②</a:t>
              </a: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6AA6A810-DD52-4249-91F9-1B9C647873B0}"/>
              </a:ext>
            </a:extLst>
          </p:cNvPr>
          <p:cNvSpPr txBox="1"/>
          <p:nvPr/>
        </p:nvSpPr>
        <p:spPr>
          <a:xfrm>
            <a:off x="1167208" y="4701966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3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、求作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A—A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剖视图：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9CE4E7-613B-488A-90E3-4F45D8221250}"/>
              </a:ext>
            </a:extLst>
          </p:cNvPr>
          <p:cNvSpPr txBox="1"/>
          <p:nvPr/>
        </p:nvSpPr>
        <p:spPr>
          <a:xfrm>
            <a:off x="6274445" y="2162627"/>
            <a:ext cx="2636558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空心圆柱部分往内部凹陷，且凹陷部分不在剖切面上；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点的对应关系如蓝色细实线所示。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A315AA-6D9B-471B-BC84-69BA9288B728}"/>
              </a:ext>
            </a:extLst>
          </p:cNvPr>
          <p:cNvGrpSpPr/>
          <p:nvPr/>
        </p:nvGrpSpPr>
        <p:grpSpPr>
          <a:xfrm>
            <a:off x="286456" y="1853728"/>
            <a:ext cx="5987989" cy="3482256"/>
            <a:chOff x="0" y="1841478"/>
            <a:chExt cx="5987989" cy="348225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BE100D8-DD9F-4EE2-90A5-AC6311030FF1}"/>
                </a:ext>
              </a:extLst>
            </p:cNvPr>
            <p:cNvGrpSpPr/>
            <p:nvPr/>
          </p:nvGrpSpPr>
          <p:grpSpPr>
            <a:xfrm>
              <a:off x="0" y="1841478"/>
              <a:ext cx="5987989" cy="3482256"/>
              <a:chOff x="1256190" y="945456"/>
              <a:chExt cx="7584565" cy="4623057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8DE06B9-C766-4D19-978D-93C195138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190" y="945456"/>
                <a:ext cx="6631619" cy="4623057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22EF54E-C545-4D20-8B34-12A46454C51E}"/>
                  </a:ext>
                </a:extLst>
              </p:cNvPr>
              <p:cNvGrpSpPr/>
              <p:nvPr/>
            </p:nvGrpSpPr>
            <p:grpSpPr>
              <a:xfrm>
                <a:off x="5702929" y="3449056"/>
                <a:ext cx="3137826" cy="1641469"/>
                <a:chOff x="5288170" y="4043039"/>
                <a:chExt cx="2773304" cy="1303551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79B1A48F-8FC0-4831-9137-12173C1FE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186" t="21997" r="11961" b="22759"/>
                <a:stretch/>
              </p:blipFill>
              <p:spPr>
                <a:xfrm>
                  <a:off x="6773662" y="4046389"/>
                  <a:ext cx="1287812" cy="1300201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078F58B6-E168-4379-BCF8-218E172AF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895" t="22208" r="38626" b="23338"/>
                <a:stretch/>
              </p:blipFill>
              <p:spPr>
                <a:xfrm>
                  <a:off x="5288170" y="4043039"/>
                  <a:ext cx="1485492" cy="1296501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36AA244-DF05-4BA7-907A-3B295E00FCC4}"/>
                </a:ext>
              </a:extLst>
            </p:cNvPr>
            <p:cNvSpPr/>
            <p:nvPr/>
          </p:nvSpPr>
          <p:spPr>
            <a:xfrm>
              <a:off x="1797050" y="2279650"/>
              <a:ext cx="9525" cy="2184400"/>
            </a:xfrm>
            <a:custGeom>
              <a:avLst/>
              <a:gdLst>
                <a:gd name="connsiteX0" fmla="*/ 0 w 9525"/>
                <a:gd name="connsiteY0" fmla="*/ 2184400 h 2184400"/>
                <a:gd name="connsiteX1" fmla="*/ 9525 w 9525"/>
                <a:gd name="connsiteY1" fmla="*/ 409575 h 2184400"/>
                <a:gd name="connsiteX2" fmla="*/ 3175 w 9525"/>
                <a:gd name="connsiteY2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184400">
                  <a:moveTo>
                    <a:pt x="0" y="2184400"/>
                  </a:moveTo>
                  <a:lnTo>
                    <a:pt x="9525" y="409575"/>
                  </a:lnTo>
                  <a:cubicBezTo>
                    <a:pt x="7408" y="273050"/>
                    <a:pt x="5292" y="136525"/>
                    <a:pt x="31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CEB6235-6677-4331-8EDA-5ED8D6CBC5A8}"/>
                </a:ext>
              </a:extLst>
            </p:cNvPr>
            <p:cNvSpPr/>
            <p:nvPr/>
          </p:nvSpPr>
          <p:spPr>
            <a:xfrm>
              <a:off x="1838325" y="2482850"/>
              <a:ext cx="12700" cy="1781175"/>
            </a:xfrm>
            <a:custGeom>
              <a:avLst/>
              <a:gdLst>
                <a:gd name="connsiteX0" fmla="*/ 0 w 12700"/>
                <a:gd name="connsiteY0" fmla="*/ 1781175 h 1781175"/>
                <a:gd name="connsiteX1" fmla="*/ 12700 w 12700"/>
                <a:gd name="connsiteY1" fmla="*/ 0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81175">
                  <a:moveTo>
                    <a:pt x="0" y="1781175"/>
                  </a:moveTo>
                  <a:cubicBezTo>
                    <a:pt x="4233" y="1187450"/>
                    <a:pt x="8467" y="593725"/>
                    <a:pt x="127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21555EE-A38D-44E7-B68C-07FB54DDF5C0}"/>
              </a:ext>
            </a:extLst>
          </p:cNvPr>
          <p:cNvSpPr txBox="1"/>
          <p:nvPr/>
        </p:nvSpPr>
        <p:spPr>
          <a:xfrm>
            <a:off x="2251166" y="5466108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25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、根据所给视图画出正等轴测图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22486" y="1756461"/>
            <a:ext cx="3805421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轴向伸缩系数，应取为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不要漏画底部方槽的线；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上面的圆顶需平滑连接；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根据厚度可知，圆孔部分后面的椭圆均不可见，无需绘制。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27441D-F4FC-4655-93ED-CB3C553C9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7" r="52967" b="43520"/>
          <a:stretch/>
        </p:blipFill>
        <p:spPr>
          <a:xfrm>
            <a:off x="276679" y="1859994"/>
            <a:ext cx="1688896" cy="2532745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19E54DE-2BFC-4E2B-9B9F-444DDDA02DD4}"/>
              </a:ext>
            </a:extLst>
          </p:cNvPr>
          <p:cNvGrpSpPr/>
          <p:nvPr/>
        </p:nvGrpSpPr>
        <p:grpSpPr>
          <a:xfrm>
            <a:off x="2688952" y="4415836"/>
            <a:ext cx="1604982" cy="2178156"/>
            <a:chOff x="360593" y="4426735"/>
            <a:chExt cx="1604982" cy="217815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C5E18CE-2F85-4797-BBD0-66BF407FA2A0}"/>
                </a:ext>
              </a:extLst>
            </p:cNvPr>
            <p:cNvSpPr txBox="1"/>
            <p:nvPr/>
          </p:nvSpPr>
          <p:spPr>
            <a:xfrm>
              <a:off x="650839" y="6235559"/>
              <a:ext cx="131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漏画线段</a:t>
              </a:r>
              <a:endPara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7B955BB-733E-4F64-9C50-69AFDCAEE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50" t="50000" r="15135" b="5890"/>
            <a:stretch/>
          </p:blipFill>
          <p:spPr>
            <a:xfrm>
              <a:off x="360593" y="4426735"/>
              <a:ext cx="1604982" cy="1807934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889A53A-624A-4E5F-91FE-B84A6B534786}"/>
              </a:ext>
            </a:extLst>
          </p:cNvPr>
          <p:cNvGrpSpPr/>
          <p:nvPr/>
        </p:nvGrpSpPr>
        <p:grpSpPr>
          <a:xfrm>
            <a:off x="2688952" y="1963525"/>
            <a:ext cx="2152241" cy="2325681"/>
            <a:chOff x="2473032" y="1982447"/>
            <a:chExt cx="2152241" cy="232568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DDAEE5-F305-4435-A3AB-9EF6D092E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66" t="54628" r="27447" b="4725"/>
            <a:stretch/>
          </p:blipFill>
          <p:spPr>
            <a:xfrm>
              <a:off x="2473032" y="1982447"/>
              <a:ext cx="2036823" cy="2325681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DAAC13F-CB74-4151-BF8C-317F961C8134}"/>
                </a:ext>
              </a:extLst>
            </p:cNvPr>
            <p:cNvSpPr txBox="1"/>
            <p:nvPr/>
          </p:nvSpPr>
          <p:spPr>
            <a:xfrm>
              <a:off x="3396388" y="3826667"/>
              <a:ext cx="1228885" cy="36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不要漏画此线</a:t>
              </a: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108A5D4-C245-4E38-92A7-DD6952FC9CF7}"/>
                </a:ext>
              </a:extLst>
            </p:cNvPr>
            <p:cNvCxnSpPr>
              <a:cxnSpLocks/>
            </p:cNvCxnSpPr>
            <p:nvPr/>
          </p:nvCxnSpPr>
          <p:spPr>
            <a:xfrm>
              <a:off x="3928697" y="3563697"/>
              <a:ext cx="0" cy="3779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699CA22-EAF4-4FDC-810C-573D083955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48" t="50000" r="21694" b="13068"/>
          <a:stretch/>
        </p:blipFill>
        <p:spPr>
          <a:xfrm>
            <a:off x="321109" y="4415085"/>
            <a:ext cx="1806005" cy="181423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0043EA6A-7563-45E5-AEE1-3A1501EE7D18}"/>
              </a:ext>
            </a:extLst>
          </p:cNvPr>
          <p:cNvSpPr txBox="1"/>
          <p:nvPr/>
        </p:nvSpPr>
        <p:spPr>
          <a:xfrm>
            <a:off x="486016" y="6225659"/>
            <a:ext cx="164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伸缩系数错误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22DE729-FC31-422C-B2F6-5C78D718DB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63" t="46298" r="5659" b="5202"/>
          <a:stretch/>
        </p:blipFill>
        <p:spPr>
          <a:xfrm>
            <a:off x="4891687" y="4413235"/>
            <a:ext cx="1794374" cy="181423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0E91CDAA-4244-4676-9026-E8256323B588}"/>
              </a:ext>
            </a:extLst>
          </p:cNvPr>
          <p:cNvSpPr txBox="1"/>
          <p:nvPr/>
        </p:nvSpPr>
        <p:spPr>
          <a:xfrm>
            <a:off x="4883460" y="6243768"/>
            <a:ext cx="214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圆顶表面不光滑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07FE4B-6D37-4B95-8B68-2DF757EFF563}"/>
              </a:ext>
            </a:extLst>
          </p:cNvPr>
          <p:cNvSpPr txBox="1"/>
          <p:nvPr/>
        </p:nvSpPr>
        <p:spPr>
          <a:xfrm>
            <a:off x="1632550" y="1598236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61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A3F0A9E-8E6E-46F1-9866-436843AA0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0" t="20278" r="8445" b="19444"/>
          <a:stretch/>
        </p:blipFill>
        <p:spPr>
          <a:xfrm rot="16200000">
            <a:off x="908379" y="1636713"/>
            <a:ext cx="3116381" cy="39398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4884684" y="5369505"/>
            <a:ext cx="3462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测量尺寸经计算后不相等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496669" y="1464932"/>
            <a:ext cx="77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注意：标注尺寸应正确，不能存在尺寸不等的情况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FBBE7-E43F-40E9-AB6A-AF707D2B2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5" t="20449" r="3025" b="20576"/>
          <a:stretch/>
        </p:blipFill>
        <p:spPr>
          <a:xfrm rot="16200000">
            <a:off x="4980962" y="1824709"/>
            <a:ext cx="3146201" cy="358657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14D3ABD-AB7C-4986-84AC-A1998B1BBCDA}"/>
              </a:ext>
            </a:extLst>
          </p:cNvPr>
          <p:cNvSpPr/>
          <p:nvPr/>
        </p:nvSpPr>
        <p:spPr>
          <a:xfrm>
            <a:off x="2143930" y="2044897"/>
            <a:ext cx="1392696" cy="285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19BF89-A1F8-4B21-9FFB-A8391D144524}"/>
              </a:ext>
            </a:extLst>
          </p:cNvPr>
          <p:cNvSpPr txBox="1"/>
          <p:nvPr/>
        </p:nvSpPr>
        <p:spPr>
          <a:xfrm>
            <a:off x="1668553" y="5337619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正确标注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065846-58BF-4789-87F0-460CC1EFB713}"/>
              </a:ext>
            </a:extLst>
          </p:cNvPr>
          <p:cNvSpPr/>
          <p:nvPr/>
        </p:nvSpPr>
        <p:spPr>
          <a:xfrm>
            <a:off x="577152" y="3339432"/>
            <a:ext cx="645277" cy="17081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4D1E4C-E035-429D-829A-0A9E82FA2D3B}"/>
              </a:ext>
            </a:extLst>
          </p:cNvPr>
          <p:cNvSpPr/>
          <p:nvPr/>
        </p:nvSpPr>
        <p:spPr>
          <a:xfrm>
            <a:off x="4825697" y="3403232"/>
            <a:ext cx="739722" cy="18236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3E8F75-BFD8-4D0B-BE59-0E51D8A8DFB2}"/>
              </a:ext>
            </a:extLst>
          </p:cNvPr>
          <p:cNvSpPr txBox="1"/>
          <p:nvPr/>
        </p:nvSpPr>
        <p:spPr>
          <a:xfrm>
            <a:off x="163557" y="102256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、标注尺寸（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137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、标注尺寸（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3B8D4-DE02-42A0-A499-8821D444317B}"/>
              </a:ext>
            </a:extLst>
          </p:cNvPr>
          <p:cNvSpPr txBox="1"/>
          <p:nvPr/>
        </p:nvSpPr>
        <p:spPr>
          <a:xfrm>
            <a:off x="1451391" y="554243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测量遗漏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缺圆角半径的尺寸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9A28E7-DCBF-4F2D-8C6C-3EB27C57789B}"/>
              </a:ext>
            </a:extLst>
          </p:cNvPr>
          <p:cNvSpPr txBox="1"/>
          <p:nvPr/>
        </p:nvSpPr>
        <p:spPr>
          <a:xfrm>
            <a:off x="5292669" y="5548433"/>
            <a:ext cx="3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测量重复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585445" y="1571208"/>
            <a:ext cx="777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注意：标注尺寸应完全，不遗漏不重复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10B592-2FAB-4576-B8F5-B7C8217673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46" t="15955" r="6724" b="30194"/>
          <a:stretch/>
        </p:blipFill>
        <p:spPr>
          <a:xfrm rot="16200000">
            <a:off x="5339996" y="2024787"/>
            <a:ext cx="3272411" cy="3693109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0A9984-2078-43A8-B9FC-3B832C174058}"/>
              </a:ext>
            </a:extLst>
          </p:cNvPr>
          <p:cNvCxnSpPr>
            <a:cxnSpLocks/>
          </p:cNvCxnSpPr>
          <p:nvPr/>
        </p:nvCxnSpPr>
        <p:spPr>
          <a:xfrm flipV="1">
            <a:off x="5903650" y="3853587"/>
            <a:ext cx="257452" cy="120974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8A674434-94EC-4758-9C97-54CD10AEF8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45" t="25663" r="11740" b="23204"/>
          <a:stretch/>
        </p:blipFill>
        <p:spPr>
          <a:xfrm rot="16200000">
            <a:off x="735389" y="1961382"/>
            <a:ext cx="3314283" cy="386178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DFF5D35-7B62-4460-B5DD-08DA15A96D46}"/>
              </a:ext>
            </a:extLst>
          </p:cNvPr>
          <p:cNvSpPr/>
          <p:nvPr/>
        </p:nvSpPr>
        <p:spPr>
          <a:xfrm>
            <a:off x="1175727" y="4903086"/>
            <a:ext cx="772357" cy="518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9A28E7-DCBF-4F2D-8C6C-3EB27C57789B}"/>
              </a:ext>
            </a:extLst>
          </p:cNvPr>
          <p:cNvSpPr txBox="1"/>
          <p:nvPr/>
        </p:nvSpPr>
        <p:spPr>
          <a:xfrm>
            <a:off x="5036256" y="5202030"/>
            <a:ext cx="31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标注不够清晰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5BB479F-78A8-48E0-975C-3223BE426E59}"/>
              </a:ext>
            </a:extLst>
          </p:cNvPr>
          <p:cNvGrpSpPr/>
          <p:nvPr/>
        </p:nvGrpSpPr>
        <p:grpSpPr>
          <a:xfrm>
            <a:off x="4324464" y="2234613"/>
            <a:ext cx="4422235" cy="2818822"/>
            <a:chOff x="4572000" y="2546624"/>
            <a:chExt cx="4422235" cy="281882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760DD47-ECE2-4AE0-A414-ED6B6CDB9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47" t="12645" r="14466"/>
            <a:stretch/>
          </p:blipFill>
          <p:spPr>
            <a:xfrm>
              <a:off x="4572000" y="2546624"/>
              <a:ext cx="4422235" cy="2818822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2EBAD7-F032-4498-AD9E-96A29ED87ECD}"/>
                </a:ext>
              </a:extLst>
            </p:cNvPr>
            <p:cNvSpPr/>
            <p:nvPr/>
          </p:nvSpPr>
          <p:spPr>
            <a:xfrm>
              <a:off x="6564043" y="3161931"/>
              <a:ext cx="1503287" cy="19118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4D04F96-B8AD-49B6-AA12-519BBBE23FA9}"/>
                </a:ext>
              </a:extLst>
            </p:cNvPr>
            <p:cNvCxnSpPr/>
            <p:nvPr/>
          </p:nvCxnSpPr>
          <p:spPr>
            <a:xfrm flipH="1">
              <a:off x="6066895" y="4194932"/>
              <a:ext cx="4971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67783408-59AE-4B3C-97C4-14C8E55B31DB}"/>
              </a:ext>
            </a:extLst>
          </p:cNvPr>
          <p:cNvSpPr txBox="1"/>
          <p:nvPr/>
        </p:nvSpPr>
        <p:spPr>
          <a:xfrm>
            <a:off x="329032" y="1600722"/>
            <a:ext cx="6152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注意：同心圆柱的直径尺寸，最好注在投影为非圆的视图上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4E0D7E-B25F-49C2-B094-947BC2BB60F5}"/>
              </a:ext>
            </a:extLst>
          </p:cNvPr>
          <p:cNvSpPr txBox="1"/>
          <p:nvPr/>
        </p:nvSpPr>
        <p:spPr>
          <a:xfrm>
            <a:off x="163557" y="1022560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、标注尺寸（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317BD04-D2B2-4BE9-996A-B87228769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7" t="7103" r="8706" b="7777"/>
          <a:stretch/>
        </p:blipFill>
        <p:spPr>
          <a:xfrm>
            <a:off x="276679" y="2152927"/>
            <a:ext cx="3763556" cy="290050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902F708-5E6D-40E5-9523-3A3FA31FCBBC}"/>
              </a:ext>
            </a:extLst>
          </p:cNvPr>
          <p:cNvSpPr txBox="1"/>
          <p:nvPr/>
        </p:nvSpPr>
        <p:spPr>
          <a:xfrm>
            <a:off x="1441815" y="5196034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正确标注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8376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、将题（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）的外螺纹掉头旋入题（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）的螺孔，旋合长度为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20mm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，做出旋合后的主视图。</a:t>
            </a:r>
          </a:p>
        </p:txBody>
      </p:sp>
      <p:grpSp>
        <p:nvGrpSpPr>
          <p:cNvPr id="30" name="Group 2">
            <a:extLst>
              <a:ext uri="{FF2B5EF4-FFF2-40B4-BE49-F238E27FC236}">
                <a16:creationId xmlns:a16="http://schemas.microsoft.com/office/drawing/2014/main" id="{850999A9-72FA-4683-BA83-B99CF9207062}"/>
              </a:ext>
            </a:extLst>
          </p:cNvPr>
          <p:cNvGrpSpPr>
            <a:grpSpLocks/>
          </p:cNvGrpSpPr>
          <p:nvPr/>
        </p:nvGrpSpPr>
        <p:grpSpPr bwMode="auto">
          <a:xfrm>
            <a:off x="1577174" y="4065702"/>
            <a:ext cx="3495675" cy="1909763"/>
            <a:chOff x="1272" y="726"/>
            <a:chExt cx="2202" cy="1203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7E33C8DB-4E3C-4671-B1F2-29EAA52E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" y="735"/>
              <a:ext cx="306" cy="297"/>
            </a:xfrm>
            <a:custGeom>
              <a:avLst/>
              <a:gdLst>
                <a:gd name="T0" fmla="*/ 0 w 306"/>
                <a:gd name="T1" fmla="*/ 297 h 297"/>
                <a:gd name="T2" fmla="*/ 306 w 306"/>
                <a:gd name="T3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7">
                  <a:moveTo>
                    <a:pt x="0" y="297"/>
                  </a:moveTo>
                  <a:lnTo>
                    <a:pt x="306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8E21C488-6341-4DFA-A241-EE64826A7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" y="732"/>
              <a:ext cx="2031" cy="119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C26A5B4-AC2F-476D-AB28-EE8FFEC11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1029"/>
              <a:ext cx="1757" cy="0"/>
            </a:xfrm>
            <a:custGeom>
              <a:avLst/>
              <a:gdLst>
                <a:gd name="T0" fmla="*/ 2242 w 2242"/>
                <a:gd name="T1" fmla="*/ 0 h 1"/>
                <a:gd name="T2" fmla="*/ 0 w 224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42" h="1">
                  <a:moveTo>
                    <a:pt x="2242" y="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E6BBCF7-044A-4E55-BF01-0EF132F83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1704"/>
              <a:ext cx="1498" cy="3"/>
            </a:xfrm>
            <a:custGeom>
              <a:avLst/>
              <a:gdLst>
                <a:gd name="T0" fmla="*/ 1498 w 1498"/>
                <a:gd name="T1" fmla="*/ 0 h 3"/>
                <a:gd name="T2" fmla="*/ 0 w 1498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98" h="3">
                  <a:moveTo>
                    <a:pt x="1498" y="0"/>
                  </a:moveTo>
                  <a:lnTo>
                    <a:pt x="0" y="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7EDEE25B-C882-4B9D-B90F-B84D8429D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" y="1332"/>
              <a:ext cx="2202" cy="12"/>
            </a:xfrm>
            <a:custGeom>
              <a:avLst/>
              <a:gdLst>
                <a:gd name="T0" fmla="*/ 2202 w 2202"/>
                <a:gd name="T1" fmla="*/ 12 h 12"/>
                <a:gd name="T2" fmla="*/ 0 w 2202"/>
                <a:gd name="T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02" h="12">
                  <a:moveTo>
                    <a:pt x="2202" y="12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CBC381C7-C9A8-4A2F-91BE-E8295D079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637"/>
              <a:ext cx="1761" cy="1"/>
            </a:xfrm>
            <a:custGeom>
              <a:avLst/>
              <a:gdLst>
                <a:gd name="T0" fmla="*/ 2247 w 2247"/>
                <a:gd name="T1" fmla="*/ 0 h 1"/>
                <a:gd name="T2" fmla="*/ 0 w 224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47" h="1">
                  <a:moveTo>
                    <a:pt x="2247" y="0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A108F488-0D0E-4363-9D33-4144CDE0B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" y="959"/>
              <a:ext cx="1505" cy="0"/>
            </a:xfrm>
            <a:custGeom>
              <a:avLst/>
              <a:gdLst>
                <a:gd name="T0" fmla="*/ 1920 w 1920"/>
                <a:gd name="T1" fmla="*/ 0 h 1"/>
                <a:gd name="T2" fmla="*/ 0 w 19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20" h="1">
                  <a:moveTo>
                    <a:pt x="1920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4688AD49-C807-4D4A-97E4-A1D4A88F0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" y="955"/>
              <a:ext cx="1" cy="745"/>
            </a:xfrm>
            <a:custGeom>
              <a:avLst/>
              <a:gdLst>
                <a:gd name="T0" fmla="*/ 0 w 1"/>
                <a:gd name="T1" fmla="*/ 0 h 745"/>
                <a:gd name="T2" fmla="*/ 0 w 1"/>
                <a:gd name="T3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45">
                  <a:moveTo>
                    <a:pt x="0" y="0"/>
                  </a:moveTo>
                  <a:lnTo>
                    <a:pt x="0" y="745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E8194E4-FECB-4989-A9C4-E01BE38CA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1031"/>
              <a:ext cx="160" cy="313"/>
            </a:xfrm>
            <a:custGeom>
              <a:avLst/>
              <a:gdLst>
                <a:gd name="T0" fmla="*/ 0 w 204"/>
                <a:gd name="T1" fmla="*/ 0 h 402"/>
                <a:gd name="T2" fmla="*/ 204 w 204"/>
                <a:gd name="T3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4" h="402">
                  <a:moveTo>
                    <a:pt x="0" y="0"/>
                  </a:moveTo>
                  <a:lnTo>
                    <a:pt x="204" y="402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922FC556-39A9-4CDF-8298-049648CC9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1332"/>
              <a:ext cx="160" cy="297"/>
            </a:xfrm>
            <a:custGeom>
              <a:avLst/>
              <a:gdLst>
                <a:gd name="T0" fmla="*/ 0 w 204"/>
                <a:gd name="T1" fmla="*/ 381 h 381"/>
                <a:gd name="T2" fmla="*/ 204 w 204"/>
                <a:gd name="T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4" h="381">
                  <a:moveTo>
                    <a:pt x="0" y="381"/>
                  </a:moveTo>
                  <a:lnTo>
                    <a:pt x="204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831EAE99-024D-48B4-8D2E-819EF9B14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" y="1029"/>
              <a:ext cx="1" cy="614"/>
            </a:xfrm>
            <a:custGeom>
              <a:avLst/>
              <a:gdLst>
                <a:gd name="T0" fmla="*/ 1 w 1"/>
                <a:gd name="T1" fmla="*/ 0 h 614"/>
                <a:gd name="T2" fmla="*/ 0 w 1"/>
                <a:gd name="T3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14">
                  <a:moveTo>
                    <a:pt x="1" y="0"/>
                  </a:moveTo>
                  <a:lnTo>
                    <a:pt x="0" y="614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CAD2F32F-2C03-42E4-82B6-A702A656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3" y="726"/>
              <a:ext cx="312" cy="306"/>
            </a:xfrm>
            <a:custGeom>
              <a:avLst/>
              <a:gdLst>
                <a:gd name="T0" fmla="*/ 0 w 312"/>
                <a:gd name="T1" fmla="*/ 306 h 306"/>
                <a:gd name="T2" fmla="*/ 312 w 312"/>
                <a:gd name="T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2" h="306">
                  <a:moveTo>
                    <a:pt x="0" y="306"/>
                  </a:moveTo>
                  <a:lnTo>
                    <a:pt x="312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3F35C6AF-B06D-4090-92D2-EA758D3BB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" y="734"/>
              <a:ext cx="299" cy="298"/>
            </a:xfrm>
            <a:custGeom>
              <a:avLst/>
              <a:gdLst>
                <a:gd name="T0" fmla="*/ 0 w 299"/>
                <a:gd name="T1" fmla="*/ 298 h 298"/>
                <a:gd name="T2" fmla="*/ 299 w 299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9" h="298">
                  <a:moveTo>
                    <a:pt x="0" y="298"/>
                  </a:moveTo>
                  <a:lnTo>
                    <a:pt x="299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16">
              <a:extLst>
                <a:ext uri="{FF2B5EF4-FFF2-40B4-BE49-F238E27FC236}">
                  <a16:creationId xmlns:a16="http://schemas.microsoft.com/office/drawing/2014/main" id="{8706F1D6-B3D0-44DE-9AC3-84CAE58A0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3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06371D5-0D0C-4B77-B544-C78C845E0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8" y="733"/>
              <a:ext cx="296" cy="299"/>
            </a:xfrm>
            <a:custGeom>
              <a:avLst/>
              <a:gdLst>
                <a:gd name="T0" fmla="*/ 0 w 296"/>
                <a:gd name="T1" fmla="*/ 299 h 299"/>
                <a:gd name="T2" fmla="*/ 296 w 296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6" h="299">
                  <a:moveTo>
                    <a:pt x="0" y="299"/>
                  </a:moveTo>
                  <a:lnTo>
                    <a:pt x="29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025CCD68-92E2-44FC-BB17-7F1B2C0EB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734"/>
              <a:ext cx="306" cy="298"/>
            </a:xfrm>
            <a:custGeom>
              <a:avLst/>
              <a:gdLst>
                <a:gd name="T0" fmla="*/ 0 w 306"/>
                <a:gd name="T1" fmla="*/ 298 h 298"/>
                <a:gd name="T2" fmla="*/ 306 w 306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8">
                  <a:moveTo>
                    <a:pt x="0" y="298"/>
                  </a:moveTo>
                  <a:lnTo>
                    <a:pt x="30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F2E447CC-5437-4726-B02B-DFEDD8164D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4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9C3A06FB-382B-4724-8920-8F4A1E7A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733"/>
              <a:ext cx="304" cy="299"/>
            </a:xfrm>
            <a:custGeom>
              <a:avLst/>
              <a:gdLst>
                <a:gd name="T0" fmla="*/ 0 w 304"/>
                <a:gd name="T1" fmla="*/ 299 h 299"/>
                <a:gd name="T2" fmla="*/ 304 w 304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4" h="299">
                  <a:moveTo>
                    <a:pt x="0" y="299"/>
                  </a:moveTo>
                  <a:lnTo>
                    <a:pt x="30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93E91C70-1E31-4996-A5DE-82ED2DFD9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" y="726"/>
              <a:ext cx="312" cy="306"/>
            </a:xfrm>
            <a:custGeom>
              <a:avLst/>
              <a:gdLst>
                <a:gd name="T0" fmla="*/ 0 w 312"/>
                <a:gd name="T1" fmla="*/ 306 h 306"/>
                <a:gd name="T2" fmla="*/ 312 w 312"/>
                <a:gd name="T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12" h="306">
                  <a:moveTo>
                    <a:pt x="0" y="306"/>
                  </a:moveTo>
                  <a:lnTo>
                    <a:pt x="312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22">
              <a:extLst>
                <a:ext uri="{FF2B5EF4-FFF2-40B4-BE49-F238E27FC236}">
                  <a16:creationId xmlns:a16="http://schemas.microsoft.com/office/drawing/2014/main" id="{01ACA466-BFAE-44FD-9BC0-3067FB2560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26" y="732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0070B359-A628-4E94-B794-91D96C6D4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733"/>
              <a:ext cx="297" cy="299"/>
            </a:xfrm>
            <a:custGeom>
              <a:avLst/>
              <a:gdLst>
                <a:gd name="T0" fmla="*/ 0 w 297"/>
                <a:gd name="T1" fmla="*/ 299 h 299"/>
                <a:gd name="T2" fmla="*/ 297 w 297"/>
                <a:gd name="T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7" h="299">
                  <a:moveTo>
                    <a:pt x="0" y="299"/>
                  </a:moveTo>
                  <a:lnTo>
                    <a:pt x="297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3958BAF2-0F09-4368-98DD-E43AC335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" y="734"/>
              <a:ext cx="306" cy="298"/>
            </a:xfrm>
            <a:custGeom>
              <a:avLst/>
              <a:gdLst>
                <a:gd name="T0" fmla="*/ 0 w 306"/>
                <a:gd name="T1" fmla="*/ 298 h 298"/>
                <a:gd name="T2" fmla="*/ 306 w 306"/>
                <a:gd name="T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6" h="298">
                  <a:moveTo>
                    <a:pt x="0" y="298"/>
                  </a:moveTo>
                  <a:lnTo>
                    <a:pt x="30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C2598478-E099-41E7-BB24-43DA1B26C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807"/>
              <a:ext cx="258" cy="257"/>
            </a:xfrm>
            <a:custGeom>
              <a:avLst/>
              <a:gdLst>
                <a:gd name="T0" fmla="*/ 0 w 330"/>
                <a:gd name="T1" fmla="*/ 330 h 330"/>
                <a:gd name="T2" fmla="*/ 330 w 330"/>
                <a:gd name="T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30" h="330">
                  <a:moveTo>
                    <a:pt x="0" y="330"/>
                  </a:moveTo>
                  <a:lnTo>
                    <a:pt x="33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26">
              <a:extLst>
                <a:ext uri="{FF2B5EF4-FFF2-40B4-BE49-F238E27FC236}">
                  <a16:creationId xmlns:a16="http://schemas.microsoft.com/office/drawing/2014/main" id="{61D448D9-F81E-419A-AEA9-2A2215C760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27">
              <a:extLst>
                <a:ext uri="{FF2B5EF4-FFF2-40B4-BE49-F238E27FC236}">
                  <a16:creationId xmlns:a16="http://schemas.microsoft.com/office/drawing/2014/main" id="{E2499A45-F174-46F4-9A7B-8A072E188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2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28">
              <a:extLst>
                <a:ext uri="{FF2B5EF4-FFF2-40B4-BE49-F238E27FC236}">
                  <a16:creationId xmlns:a16="http://schemas.microsoft.com/office/drawing/2014/main" id="{C9A43AD0-D9E5-4493-BDCD-28ED3C4037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2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D4C81B0E-2E43-4F1F-9558-324338229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" y="1636"/>
              <a:ext cx="300" cy="293"/>
            </a:xfrm>
            <a:custGeom>
              <a:avLst/>
              <a:gdLst>
                <a:gd name="T0" fmla="*/ 0 w 300"/>
                <a:gd name="T1" fmla="*/ 293 h 293"/>
                <a:gd name="T2" fmla="*/ 300 w 300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0" h="293">
                  <a:moveTo>
                    <a:pt x="0" y="293"/>
                  </a:moveTo>
                  <a:lnTo>
                    <a:pt x="3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30">
              <a:extLst>
                <a:ext uri="{FF2B5EF4-FFF2-40B4-BE49-F238E27FC236}">
                  <a16:creationId xmlns:a16="http://schemas.microsoft.com/office/drawing/2014/main" id="{9F797C6D-2508-4DD9-A490-EB07528EB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3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31">
              <a:extLst>
                <a:ext uri="{FF2B5EF4-FFF2-40B4-BE49-F238E27FC236}">
                  <a16:creationId xmlns:a16="http://schemas.microsoft.com/office/drawing/2014/main" id="{AECB593C-0EFC-4545-8F7D-35BE9E669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4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6D85DDB5-2F62-40C2-A8AB-289EFAEDD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1636"/>
              <a:ext cx="300" cy="293"/>
            </a:xfrm>
            <a:custGeom>
              <a:avLst/>
              <a:gdLst>
                <a:gd name="T0" fmla="*/ 0 w 300"/>
                <a:gd name="T1" fmla="*/ 293 h 293"/>
                <a:gd name="T2" fmla="*/ 300 w 300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0" h="293">
                  <a:moveTo>
                    <a:pt x="0" y="293"/>
                  </a:moveTo>
                  <a:lnTo>
                    <a:pt x="30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33">
              <a:extLst>
                <a:ext uri="{FF2B5EF4-FFF2-40B4-BE49-F238E27FC236}">
                  <a16:creationId xmlns:a16="http://schemas.microsoft.com/office/drawing/2014/main" id="{0B59607B-43B2-4FBD-BB54-623F0CB1AE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0575B545-5D56-4E13-A1BC-C09DEBA73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75" y="1629"/>
              <a:ext cx="301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028B60C4-285D-4ED7-BB38-7AD84FF25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" y="1636"/>
              <a:ext cx="299" cy="293"/>
            </a:xfrm>
            <a:custGeom>
              <a:avLst/>
              <a:gdLst>
                <a:gd name="T0" fmla="*/ 0 w 299"/>
                <a:gd name="T1" fmla="*/ 293 h 293"/>
                <a:gd name="T2" fmla="*/ 299 w 299"/>
                <a:gd name="T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9" h="293">
                  <a:moveTo>
                    <a:pt x="0" y="293"/>
                  </a:moveTo>
                  <a:lnTo>
                    <a:pt x="299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D44A2C86-4867-45C0-BFD6-A7B003E8F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" y="1403"/>
              <a:ext cx="529" cy="526"/>
            </a:xfrm>
            <a:custGeom>
              <a:avLst/>
              <a:gdLst>
                <a:gd name="T0" fmla="*/ 0 w 690"/>
                <a:gd name="T1" fmla="*/ 691 h 691"/>
                <a:gd name="T2" fmla="*/ 690 w 690"/>
                <a:gd name="T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90" h="691">
                  <a:moveTo>
                    <a:pt x="0" y="691"/>
                  </a:moveTo>
                  <a:lnTo>
                    <a:pt x="69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37">
              <a:extLst>
                <a:ext uri="{FF2B5EF4-FFF2-40B4-BE49-F238E27FC236}">
                  <a16:creationId xmlns:a16="http://schemas.microsoft.com/office/drawing/2014/main" id="{38ADC4C0-87A8-4594-BF56-D75500C7D1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7" y="1554"/>
              <a:ext cx="376" cy="3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531CBD75-CD6E-4581-8B9E-5CC5509CC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1701"/>
              <a:ext cx="234" cy="227"/>
            </a:xfrm>
            <a:custGeom>
              <a:avLst/>
              <a:gdLst>
                <a:gd name="T0" fmla="*/ 0 w 234"/>
                <a:gd name="T1" fmla="*/ 227 h 227"/>
                <a:gd name="T2" fmla="*/ 234 w 234"/>
                <a:gd name="T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4" h="227">
                  <a:moveTo>
                    <a:pt x="0" y="227"/>
                  </a:moveTo>
                  <a:lnTo>
                    <a:pt x="234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39">
              <a:extLst>
                <a:ext uri="{FF2B5EF4-FFF2-40B4-BE49-F238E27FC236}">
                  <a16:creationId xmlns:a16="http://schemas.microsoft.com/office/drawing/2014/main" id="{8A29AE5D-7AD6-40F9-B0B4-BDFAB214CB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8" y="1853"/>
              <a:ext cx="75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40">
              <a:extLst>
                <a:ext uri="{FF2B5EF4-FFF2-40B4-BE49-F238E27FC236}">
                  <a16:creationId xmlns:a16="http://schemas.microsoft.com/office/drawing/2014/main" id="{4F4A7F12-4978-407A-A402-9863636AB3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3" y="1255"/>
              <a:ext cx="150" cy="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57346AF5-AF0A-47D9-B956-3245610F9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1110"/>
              <a:ext cx="164" cy="164"/>
            </a:xfrm>
            <a:custGeom>
              <a:avLst/>
              <a:gdLst>
                <a:gd name="T0" fmla="*/ 210 w 210"/>
                <a:gd name="T1" fmla="*/ 0 h 210"/>
                <a:gd name="T2" fmla="*/ 0 w 210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0" h="210">
                  <a:moveTo>
                    <a:pt x="210" y="0"/>
                  </a:moveTo>
                  <a:lnTo>
                    <a:pt x="0" y="21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Freeform 42">
              <a:extLst>
                <a:ext uri="{FF2B5EF4-FFF2-40B4-BE49-F238E27FC236}">
                  <a16:creationId xmlns:a16="http://schemas.microsoft.com/office/drawing/2014/main" id="{F74CCFAF-CDEB-4B86-8CBA-316BE3675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959"/>
              <a:ext cx="211" cy="210"/>
            </a:xfrm>
            <a:custGeom>
              <a:avLst/>
              <a:gdLst>
                <a:gd name="T0" fmla="*/ 270 w 270"/>
                <a:gd name="T1" fmla="*/ 0 h 270"/>
                <a:gd name="T2" fmla="*/ 0 w 270"/>
                <a:gd name="T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0" h="270">
                  <a:moveTo>
                    <a:pt x="270" y="0"/>
                  </a:moveTo>
                  <a:lnTo>
                    <a:pt x="0" y="27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43">
              <a:extLst>
                <a:ext uri="{FF2B5EF4-FFF2-40B4-BE49-F238E27FC236}">
                  <a16:creationId xmlns:a16="http://schemas.microsoft.com/office/drawing/2014/main" id="{D3D51401-616C-4349-8BAE-FEC669E11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1" y="1629"/>
              <a:ext cx="151" cy="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44">
              <a:extLst>
                <a:ext uri="{FF2B5EF4-FFF2-40B4-BE49-F238E27FC236}">
                  <a16:creationId xmlns:a16="http://schemas.microsoft.com/office/drawing/2014/main" id="{9BFD2E15-1A63-41F1-8017-41968265D2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4" y="740"/>
              <a:ext cx="139" cy="13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9" name="Group 101">
            <a:extLst>
              <a:ext uri="{FF2B5EF4-FFF2-40B4-BE49-F238E27FC236}">
                <a16:creationId xmlns:a16="http://schemas.microsoft.com/office/drawing/2014/main" id="{33243767-84DC-4DED-841D-6AD9E8F8DFEE}"/>
              </a:ext>
            </a:extLst>
          </p:cNvPr>
          <p:cNvGrpSpPr>
            <a:grpSpLocks/>
          </p:cNvGrpSpPr>
          <p:nvPr/>
        </p:nvGrpSpPr>
        <p:grpSpPr bwMode="auto">
          <a:xfrm>
            <a:off x="61871" y="4448268"/>
            <a:ext cx="3749675" cy="1192212"/>
            <a:chOff x="410" y="963"/>
            <a:chExt cx="2362" cy="751"/>
          </a:xfrm>
        </p:grpSpPr>
        <p:sp>
          <p:nvSpPr>
            <p:cNvPr id="90" name="Freeform 102">
              <a:extLst>
                <a:ext uri="{FF2B5EF4-FFF2-40B4-BE49-F238E27FC236}">
                  <a16:creationId xmlns:a16="http://schemas.microsoft.com/office/drawing/2014/main" id="{BA9B3BB9-0F7D-4B1E-AFE9-24F0461F6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" y="970"/>
              <a:ext cx="2004" cy="740"/>
            </a:xfrm>
            <a:custGeom>
              <a:avLst/>
              <a:gdLst>
                <a:gd name="T0" fmla="*/ 50 w 2004"/>
                <a:gd name="T1" fmla="*/ 0 h 740"/>
                <a:gd name="T2" fmla="*/ 2004 w 2004"/>
                <a:gd name="T3" fmla="*/ 0 h 740"/>
                <a:gd name="T4" fmla="*/ 1993 w 2004"/>
                <a:gd name="T5" fmla="*/ 740 h 740"/>
                <a:gd name="T6" fmla="*/ 31 w 2004"/>
                <a:gd name="T7" fmla="*/ 740 h 740"/>
                <a:gd name="T8" fmla="*/ 0 w 2004"/>
                <a:gd name="T9" fmla="*/ 552 h 740"/>
                <a:gd name="T10" fmla="*/ 55 w 2004"/>
                <a:gd name="T11" fmla="*/ 363 h 740"/>
                <a:gd name="T12" fmla="*/ 11 w 2004"/>
                <a:gd name="T13" fmla="*/ 185 h 740"/>
                <a:gd name="T14" fmla="*/ 50 w 2004"/>
                <a:gd name="T15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4" h="740">
                  <a:moveTo>
                    <a:pt x="50" y="0"/>
                  </a:moveTo>
                  <a:lnTo>
                    <a:pt x="2004" y="0"/>
                  </a:lnTo>
                  <a:lnTo>
                    <a:pt x="1993" y="740"/>
                  </a:lnTo>
                  <a:lnTo>
                    <a:pt x="31" y="740"/>
                  </a:lnTo>
                  <a:lnTo>
                    <a:pt x="0" y="552"/>
                  </a:lnTo>
                  <a:lnTo>
                    <a:pt x="55" y="363"/>
                  </a:lnTo>
                  <a:lnTo>
                    <a:pt x="11" y="185"/>
                  </a:lnTo>
                  <a:lnTo>
                    <a:pt x="50" y="0"/>
                  </a:lnTo>
                  <a:close/>
                </a:path>
              </a:pathLst>
            </a:custGeom>
            <a:gradFill rotWithShape="0">
              <a:gsLst>
                <a:gs pos="0">
                  <a:srgbClr val="C0C0C0">
                    <a:gamma/>
                    <a:shade val="65882"/>
                    <a:invGamma/>
                  </a:srgbClr>
                </a:gs>
                <a:gs pos="50000">
                  <a:srgbClr val="C0C0C0"/>
                </a:gs>
                <a:gs pos="100000">
                  <a:srgbClr val="C0C0C0">
                    <a:gamma/>
                    <a:shade val="65882"/>
                    <a:invGamma/>
                  </a:srgbClr>
                </a:gs>
              </a:gsLst>
              <a:lin ang="5400000" scaled="1"/>
            </a:gradFill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103">
              <a:extLst>
                <a:ext uri="{FF2B5EF4-FFF2-40B4-BE49-F238E27FC236}">
                  <a16:creationId xmlns:a16="http://schemas.microsoft.com/office/drawing/2014/main" id="{E88017A8-B7B4-48EA-A18C-47B78F07A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9" y="965"/>
              <a:ext cx="0" cy="74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Freeform 104">
              <a:extLst>
                <a:ext uri="{FF2B5EF4-FFF2-40B4-BE49-F238E27FC236}">
                  <a16:creationId xmlns:a16="http://schemas.microsoft.com/office/drawing/2014/main" id="{C54E9E1D-73DA-4447-B241-B9E3AB72C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1704"/>
              <a:ext cx="1967" cy="7"/>
            </a:xfrm>
            <a:custGeom>
              <a:avLst/>
              <a:gdLst>
                <a:gd name="T0" fmla="*/ 1967 w 1967"/>
                <a:gd name="T1" fmla="*/ 0 h 7"/>
                <a:gd name="T2" fmla="*/ 0 w 1967"/>
                <a:gd name="T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67" h="7">
                  <a:moveTo>
                    <a:pt x="1967" y="0"/>
                  </a:moveTo>
                  <a:lnTo>
                    <a:pt x="0" y="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Freeform 105">
              <a:extLst>
                <a:ext uri="{FF2B5EF4-FFF2-40B4-BE49-F238E27FC236}">
                  <a16:creationId xmlns:a16="http://schemas.microsoft.com/office/drawing/2014/main" id="{C4010D9B-484E-41D2-94D9-898397B0F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963"/>
              <a:ext cx="75" cy="748"/>
            </a:xfrm>
            <a:custGeom>
              <a:avLst/>
              <a:gdLst>
                <a:gd name="T0" fmla="*/ 0 w 96"/>
                <a:gd name="T1" fmla="*/ 0 h 960"/>
                <a:gd name="T2" fmla="*/ 0 w 96"/>
                <a:gd name="T3" fmla="*/ 960 h 960"/>
                <a:gd name="T4" fmla="*/ 96 w 96"/>
                <a:gd name="T5" fmla="*/ 864 h 960"/>
                <a:gd name="T6" fmla="*/ 96 w 96"/>
                <a:gd name="T7" fmla="*/ 96 h 960"/>
                <a:gd name="T8" fmla="*/ 0 w 96"/>
                <a:gd name="T9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0">
                  <a:moveTo>
                    <a:pt x="0" y="0"/>
                  </a:moveTo>
                  <a:lnTo>
                    <a:pt x="0" y="960"/>
                  </a:lnTo>
                  <a:lnTo>
                    <a:pt x="96" y="864"/>
                  </a:lnTo>
                  <a:lnTo>
                    <a:pt x="96" y="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0C0C0">
                    <a:gamma/>
                    <a:shade val="75294"/>
                    <a:invGamma/>
                  </a:srgbClr>
                </a:gs>
                <a:gs pos="50000">
                  <a:srgbClr val="C0C0C0"/>
                </a:gs>
                <a:gs pos="100000">
                  <a:srgbClr val="C0C0C0">
                    <a:gamma/>
                    <a:shade val="75294"/>
                    <a:invGamma/>
                  </a:srgbClr>
                </a:gs>
              </a:gsLst>
              <a:lin ang="5400000" scaled="1"/>
            </a:gradFill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106">
              <a:extLst>
                <a:ext uri="{FF2B5EF4-FFF2-40B4-BE49-F238E27FC236}">
                  <a16:creationId xmlns:a16="http://schemas.microsoft.com/office/drawing/2014/main" id="{D7376696-FDDF-4798-8B9A-42E294933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2" y="963"/>
              <a:ext cx="0" cy="7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107">
              <a:extLst>
                <a:ext uri="{FF2B5EF4-FFF2-40B4-BE49-F238E27FC236}">
                  <a16:creationId xmlns:a16="http://schemas.microsoft.com/office/drawing/2014/main" id="{886DFE9A-83E0-47AC-B79F-DCA0B552E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" y="1038"/>
              <a:ext cx="16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108">
              <a:extLst>
                <a:ext uri="{FF2B5EF4-FFF2-40B4-BE49-F238E27FC236}">
                  <a16:creationId xmlns:a16="http://schemas.microsoft.com/office/drawing/2014/main" id="{4345240E-B362-4E10-B008-4B645331F1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2" y="1636"/>
              <a:ext cx="16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Freeform 109">
              <a:extLst>
                <a:ext uri="{FF2B5EF4-FFF2-40B4-BE49-F238E27FC236}">
                  <a16:creationId xmlns:a16="http://schemas.microsoft.com/office/drawing/2014/main" id="{BDDDB321-4920-4E81-89E5-C0C26A7C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339"/>
              <a:ext cx="2362" cy="1"/>
            </a:xfrm>
            <a:custGeom>
              <a:avLst/>
              <a:gdLst>
                <a:gd name="T0" fmla="*/ 3015 w 3015"/>
                <a:gd name="T1" fmla="*/ 0 h 1"/>
                <a:gd name="T2" fmla="*/ 0 w 3015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15" h="1">
                  <a:moveTo>
                    <a:pt x="3015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 w="19050" cap="flat" cmpd="sng">
              <a:solidFill>
                <a:schemeClr val="tx1"/>
              </a:solidFill>
              <a:prstDash val="lg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110">
              <a:extLst>
                <a:ext uri="{FF2B5EF4-FFF2-40B4-BE49-F238E27FC236}">
                  <a16:creationId xmlns:a16="http://schemas.microsoft.com/office/drawing/2014/main" id="{F8CA4E0D-688B-4B22-9A6D-BB6642581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0" y="964"/>
              <a:ext cx="19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E79ADFB-8CED-4944-9D0A-8FBDCE7B5B1E}"/>
              </a:ext>
            </a:extLst>
          </p:cNvPr>
          <p:cNvGrpSpPr/>
          <p:nvPr/>
        </p:nvGrpSpPr>
        <p:grpSpPr>
          <a:xfrm>
            <a:off x="1686288" y="5396006"/>
            <a:ext cx="2124376" cy="1192213"/>
            <a:chOff x="3010760" y="4153701"/>
            <a:chExt cx="2124376" cy="1192213"/>
          </a:xfrm>
        </p:grpSpPr>
        <p:grpSp>
          <p:nvGrpSpPr>
            <p:cNvPr id="84" name="Group 54">
              <a:extLst>
                <a:ext uri="{FF2B5EF4-FFF2-40B4-BE49-F238E27FC236}">
                  <a16:creationId xmlns:a16="http://schemas.microsoft.com/office/drawing/2014/main" id="{87402B1F-108E-4E27-9417-85B7F47773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0760" y="4153701"/>
              <a:ext cx="2124376" cy="1192213"/>
              <a:chOff x="1572" y="1560"/>
              <a:chExt cx="1182" cy="751"/>
            </a:xfrm>
          </p:grpSpPr>
          <p:sp>
            <p:nvSpPr>
              <p:cNvPr id="85" name="Freeform 55">
                <a:extLst>
                  <a:ext uri="{FF2B5EF4-FFF2-40B4-BE49-F238E27FC236}">
                    <a16:creationId xmlns:a16="http://schemas.microsoft.com/office/drawing/2014/main" id="{40D62624-5BAF-4BB3-A410-7CCA038D7C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72" y="1866"/>
                <a:ext cx="29" cy="276"/>
              </a:xfrm>
              <a:custGeom>
                <a:avLst/>
                <a:gdLst>
                  <a:gd name="T0" fmla="*/ 0 w 1"/>
                  <a:gd name="T1" fmla="*/ 0 h 540"/>
                  <a:gd name="T2" fmla="*/ 0 w 1"/>
                  <a:gd name="T3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540">
                    <a:moveTo>
                      <a:pt x="0" y="0"/>
                    </a:moveTo>
                    <a:lnTo>
                      <a:pt x="0" y="54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6" name="Line 56">
                <a:extLst>
                  <a:ext uri="{FF2B5EF4-FFF2-40B4-BE49-F238E27FC236}">
                    <a16:creationId xmlns:a16="http://schemas.microsoft.com/office/drawing/2014/main" id="{A5A24B51-860B-4E2B-A054-ADF469DA8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15" y="1560"/>
                <a:ext cx="7" cy="573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Text Box 58">
                <a:extLst>
                  <a:ext uri="{FF2B5EF4-FFF2-40B4-BE49-F238E27FC236}">
                    <a16:creationId xmlns:a16="http://schemas.microsoft.com/office/drawing/2014/main" id="{0A5CFA42-A9DF-4A21-A8F8-67D2D72921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0" y="2098"/>
                <a:ext cx="1094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l" eaLnBrk="1" hangingPunct="1"/>
                <a:r>
                  <a: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旋合长度：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20mm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40B0BBA4-880F-403D-8B40-B0F3220F0FC3}"/>
                </a:ext>
              </a:extLst>
            </p:cNvPr>
            <p:cNvCxnSpPr>
              <a:cxnSpLocks/>
            </p:cNvCxnSpPr>
            <p:nvPr/>
          </p:nvCxnSpPr>
          <p:spPr>
            <a:xfrm>
              <a:off x="3066746" y="4967300"/>
              <a:ext cx="1826385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C0E492F-4B90-4420-B27E-FA5CF07650AD}"/>
              </a:ext>
            </a:extLst>
          </p:cNvPr>
          <p:cNvGrpSpPr/>
          <p:nvPr/>
        </p:nvGrpSpPr>
        <p:grpSpPr>
          <a:xfrm>
            <a:off x="998497" y="3603272"/>
            <a:ext cx="2603500" cy="819388"/>
            <a:chOff x="5072892" y="1538304"/>
            <a:chExt cx="2482449" cy="819388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B434C3B0-D14D-4B55-941F-026E6EC3728F}"/>
                </a:ext>
              </a:extLst>
            </p:cNvPr>
            <p:cNvCxnSpPr/>
            <p:nvPr/>
          </p:nvCxnSpPr>
          <p:spPr>
            <a:xfrm>
              <a:off x="5084630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B1D5054-D424-4EB5-828B-E7E3DFD489B9}"/>
                </a:ext>
              </a:extLst>
            </p:cNvPr>
            <p:cNvCxnSpPr/>
            <p:nvPr/>
          </p:nvCxnSpPr>
          <p:spPr>
            <a:xfrm>
              <a:off x="7555341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3E6CB376-927D-4AD5-86B7-0795AE392744}"/>
                </a:ext>
              </a:extLst>
            </p:cNvPr>
            <p:cNvCxnSpPr>
              <a:cxnSpLocks/>
            </p:cNvCxnSpPr>
            <p:nvPr/>
          </p:nvCxnSpPr>
          <p:spPr>
            <a:xfrm>
              <a:off x="5072892" y="2211210"/>
              <a:ext cx="2482449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36129ABE-42B8-4EA9-A0E9-7454944553EF}"/>
                </a:ext>
              </a:extLst>
            </p:cNvPr>
            <p:cNvSpPr txBox="1"/>
            <p:nvPr/>
          </p:nvSpPr>
          <p:spPr>
            <a:xfrm>
              <a:off x="5646502" y="1538304"/>
              <a:ext cx="1771093" cy="4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外螺纹：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30mm</a:t>
              </a:r>
              <a:endPara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0B9EE4E-389A-433D-B1A8-66B5D4D72387}"/>
              </a:ext>
            </a:extLst>
          </p:cNvPr>
          <p:cNvGrpSpPr/>
          <p:nvPr/>
        </p:nvGrpSpPr>
        <p:grpSpPr>
          <a:xfrm>
            <a:off x="1742274" y="3048930"/>
            <a:ext cx="2372520" cy="1480322"/>
            <a:chOff x="5072892" y="1692805"/>
            <a:chExt cx="2121241" cy="1480322"/>
          </a:xfrm>
        </p:grpSpPr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F90C288F-6DC0-4DA3-A426-BA92D3CD2E14}"/>
                </a:ext>
              </a:extLst>
            </p:cNvPr>
            <p:cNvCxnSpPr/>
            <p:nvPr/>
          </p:nvCxnSpPr>
          <p:spPr>
            <a:xfrm>
              <a:off x="5084630" y="2064729"/>
              <a:ext cx="0" cy="29296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6283C86E-E7A8-4015-A18B-A727580DEC21}"/>
                </a:ext>
              </a:extLst>
            </p:cNvPr>
            <p:cNvCxnSpPr>
              <a:cxnSpLocks/>
            </p:cNvCxnSpPr>
            <p:nvPr/>
          </p:nvCxnSpPr>
          <p:spPr>
            <a:xfrm>
              <a:off x="7182758" y="2047266"/>
              <a:ext cx="11375" cy="11258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9D05375E-5127-438A-98F1-781A343D577C}"/>
                </a:ext>
              </a:extLst>
            </p:cNvPr>
            <p:cNvCxnSpPr>
              <a:cxnSpLocks/>
            </p:cNvCxnSpPr>
            <p:nvPr/>
          </p:nvCxnSpPr>
          <p:spPr>
            <a:xfrm>
              <a:off x="5072892" y="2211210"/>
              <a:ext cx="2115553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F84721D9-0851-4E13-A42B-63B7E44170D1}"/>
                </a:ext>
              </a:extLst>
            </p:cNvPr>
            <p:cNvSpPr txBox="1"/>
            <p:nvPr/>
          </p:nvSpPr>
          <p:spPr>
            <a:xfrm>
              <a:off x="5388245" y="1692805"/>
              <a:ext cx="1771093" cy="41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内螺纹：</a:t>
              </a:r>
              <a:r>
                <a:rPr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30mm</a:t>
              </a:r>
              <a:endParaRPr lang="zh-CN" altLang="en-US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BC6DF6C2-51A4-4FEC-AC9D-2E90A8D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24" t="29030" r="10792" b="19164"/>
          <a:stretch/>
        </p:blipFill>
        <p:spPr>
          <a:xfrm>
            <a:off x="5190325" y="4166496"/>
            <a:ext cx="3720678" cy="1538312"/>
          </a:xfrm>
          <a:prstGeom prst="rect">
            <a:avLst/>
          </a:prstGeom>
        </p:spPr>
      </p:pic>
      <p:sp>
        <p:nvSpPr>
          <p:cNvPr id="87" name="文本框 86">
            <a:extLst>
              <a:ext uri="{FF2B5EF4-FFF2-40B4-BE49-F238E27FC236}">
                <a16:creationId xmlns:a16="http://schemas.microsoft.com/office/drawing/2014/main" id="{FC2D6B9F-7413-4160-9E5D-6E39F5644696}"/>
              </a:ext>
            </a:extLst>
          </p:cNvPr>
          <p:cNvSpPr txBox="1"/>
          <p:nvPr/>
        </p:nvSpPr>
        <p:spPr>
          <a:xfrm>
            <a:off x="601202" y="1688326"/>
            <a:ext cx="810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外螺纹，大径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、螺纹长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、螺杆长画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后断开，螺纹倒角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内螺纹，大径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M20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、螺纹长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、孔深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，螺纹倒角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816DAE0-FFC0-405A-95EE-F87FC7BAD3B1}"/>
              </a:ext>
            </a:extLst>
          </p:cNvPr>
          <p:cNvSpPr txBox="1"/>
          <p:nvPr/>
        </p:nvSpPr>
        <p:spPr>
          <a:xfrm>
            <a:off x="601202" y="2610204"/>
            <a:ext cx="4559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注意：小径线画入倒角内、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倒角的画法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ADF9DEF-6344-436E-962E-209475DFAF5D}"/>
              </a:ext>
            </a:extLst>
          </p:cNvPr>
          <p:cNvSpPr txBox="1"/>
          <p:nvPr/>
        </p:nvSpPr>
        <p:spPr>
          <a:xfrm>
            <a:off x="6167943" y="5852805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841686" y="2281921"/>
            <a:ext cx="5178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预祝各位同学期末取得理想成绩！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5513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、求直线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与△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的交点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并判别可见性。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54F566-48F2-4018-AF08-6288C1977C37}"/>
              </a:ext>
            </a:extLst>
          </p:cNvPr>
          <p:cNvSpPr txBox="1"/>
          <p:nvPr/>
        </p:nvSpPr>
        <p:spPr>
          <a:xfrm>
            <a:off x="4968287" y="1640702"/>
            <a:ext cx="4175713" cy="4194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空间及投影分析：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平面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是一个侧垂面，它的侧面投影具有积聚性，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直线积聚为一个点；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a’’c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e’’f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的交点即为所求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作图：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）绘制侧面投影，求交点；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）判断可见性：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由侧面投影可知，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段在平面后，故正面投影中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e’k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部分不可见，水平投影中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部分可见。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A540F6-6F40-48A0-9E2D-89EE0E467452}"/>
              </a:ext>
            </a:extLst>
          </p:cNvPr>
          <p:cNvGrpSpPr/>
          <p:nvPr/>
        </p:nvGrpSpPr>
        <p:grpSpPr>
          <a:xfrm>
            <a:off x="163557" y="1925555"/>
            <a:ext cx="4788447" cy="3909885"/>
            <a:chOff x="163557" y="1925555"/>
            <a:chExt cx="4788447" cy="3909885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B9C81874-4AEE-4A77-A809-1F1D3BCF7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57" y="1925555"/>
              <a:ext cx="4788447" cy="3909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9F7ED62-31A4-4B26-8D4F-450FFD2CD6CD}"/>
                </a:ext>
              </a:extLst>
            </p:cNvPr>
            <p:cNvSpPr/>
            <p:nvPr/>
          </p:nvSpPr>
          <p:spPr>
            <a:xfrm>
              <a:off x="1585913" y="2752725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729B183E-735F-4C3C-816F-7F55BF0BFE95}"/>
                </a:ext>
              </a:extLst>
            </p:cNvPr>
            <p:cNvSpPr/>
            <p:nvPr/>
          </p:nvSpPr>
          <p:spPr>
            <a:xfrm>
              <a:off x="1585913" y="4910137"/>
              <a:ext cx="0" cy="166688"/>
            </a:xfrm>
            <a:custGeom>
              <a:avLst/>
              <a:gdLst>
                <a:gd name="connsiteX0" fmla="*/ 0 w 0"/>
                <a:gd name="connsiteY0" fmla="*/ 0 h 166688"/>
                <a:gd name="connsiteX1" fmla="*/ 0 w 0"/>
                <a:gd name="connsiteY1" fmla="*/ 166688 h 1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6688">
                  <a:moveTo>
                    <a:pt x="0" y="0"/>
                  </a:moveTo>
                  <a:lnTo>
                    <a:pt x="0" y="166688"/>
                  </a:ln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CA3C379-3A23-47E5-8A6E-369D5DFF57CC}"/>
              </a:ext>
            </a:extLst>
          </p:cNvPr>
          <p:cNvSpPr txBox="1"/>
          <p:nvPr/>
        </p:nvSpPr>
        <p:spPr>
          <a:xfrm>
            <a:off x="1762894" y="5857297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9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5513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、求直线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与△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的交点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并判别可见性。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57B2077-5FCD-4C83-81CB-4ED60F383D01}"/>
              </a:ext>
            </a:extLst>
          </p:cNvPr>
          <p:cNvSpPr txBox="1"/>
          <p:nvPr/>
        </p:nvSpPr>
        <p:spPr>
          <a:xfrm>
            <a:off x="488272" y="1457670"/>
            <a:ext cx="8566008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点要用实心或空心的点标记出来，并根据题目内容用一个字母表示该点。部分同学仅在点的附近写了一个字母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，部分同学未用字母表示交点。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E756EC-2E7A-4CFF-AD53-12597193AB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22589" r="13915" b="5996"/>
          <a:stretch/>
        </p:blipFill>
        <p:spPr>
          <a:xfrm>
            <a:off x="537948" y="3087731"/>
            <a:ext cx="3792035" cy="275356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4944D21-EACB-449F-A2CF-DDC99D3D71FE}"/>
              </a:ext>
            </a:extLst>
          </p:cNvPr>
          <p:cNvSpPr txBox="1"/>
          <p:nvPr/>
        </p:nvSpPr>
        <p:spPr>
          <a:xfrm>
            <a:off x="933361" y="5962650"/>
            <a:ext cx="379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未用实心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空心点突出表示交点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51E202C-F550-4AEA-9F4F-5DBA0AA526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7" t="14897" r="3730" b="14897"/>
          <a:stretch/>
        </p:blipFill>
        <p:spPr>
          <a:xfrm>
            <a:off x="4867939" y="3087731"/>
            <a:ext cx="3971327" cy="274770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E371B5C-C195-4E35-A67F-3FFFC8435A03}"/>
              </a:ext>
            </a:extLst>
          </p:cNvPr>
          <p:cNvSpPr txBox="1"/>
          <p:nvPr/>
        </p:nvSpPr>
        <p:spPr>
          <a:xfrm>
            <a:off x="5612075" y="5962650"/>
            <a:ext cx="25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未用字母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表示交点</a:t>
            </a:r>
          </a:p>
        </p:txBody>
      </p:sp>
    </p:spTree>
    <p:extLst>
      <p:ext uri="{BB962C8B-B14F-4D97-AF65-F5344CB8AC3E}">
        <p14:creationId xmlns:p14="http://schemas.microsoft.com/office/powerpoint/2010/main" val="313913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701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、根据已知的两视图，补画第三视图。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180F38D-A25B-4983-8386-2089195427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14013" r="24920" b="4304"/>
          <a:stretch/>
        </p:blipFill>
        <p:spPr>
          <a:xfrm rot="16200000">
            <a:off x="978215" y="1090461"/>
            <a:ext cx="3073422" cy="48604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445B27-AA6D-4565-8DC6-21E2D79B98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3570" r="17398" b="15605"/>
          <a:stretch/>
        </p:blipFill>
        <p:spPr>
          <a:xfrm>
            <a:off x="3036162" y="3790765"/>
            <a:ext cx="1846555" cy="119545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04610F6-8589-4012-9321-1EF2FBAEFA52}"/>
              </a:ext>
            </a:extLst>
          </p:cNvPr>
          <p:cNvSpPr txBox="1"/>
          <p:nvPr/>
        </p:nvSpPr>
        <p:spPr>
          <a:xfrm>
            <a:off x="232997" y="5277726"/>
            <a:ext cx="4748082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可见性判断中，截切面上无交线，但下方两圆柱体的交线仍存在，所以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为不可见。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55F78F-93CC-4ADE-81DB-9B11306D55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7" t="22167" r="23372" b="4176"/>
          <a:stretch/>
        </p:blipFill>
        <p:spPr>
          <a:xfrm rot="16200000">
            <a:off x="6229609" y="1576559"/>
            <a:ext cx="1704570" cy="2519423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9F7995D-BCF3-4C75-8DF2-CEC485F9EC61}"/>
              </a:ext>
            </a:extLst>
          </p:cNvPr>
          <p:cNvCxnSpPr>
            <a:cxnSpLocks/>
          </p:cNvCxnSpPr>
          <p:nvPr/>
        </p:nvCxnSpPr>
        <p:spPr>
          <a:xfrm flipH="1">
            <a:off x="3187083" y="4327490"/>
            <a:ext cx="772356" cy="1345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0EF723D-1F9E-4821-8952-EAC39FEAA927}"/>
              </a:ext>
            </a:extLst>
          </p:cNvPr>
          <p:cNvSpPr txBox="1"/>
          <p:nvPr/>
        </p:nvSpPr>
        <p:spPr>
          <a:xfrm>
            <a:off x="6243697" y="3738662"/>
            <a:ext cx="202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未绘制出交线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86FF5FE-572B-4BD8-8D15-0CFDE5EF26B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25624" r="23711" b="1197"/>
          <a:stretch/>
        </p:blipFill>
        <p:spPr>
          <a:xfrm rot="16200000">
            <a:off x="6192982" y="3877686"/>
            <a:ext cx="1777826" cy="251942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1BF28BA-24AC-424F-AF85-C7BFC6D81DD0}"/>
              </a:ext>
            </a:extLst>
          </p:cNvPr>
          <p:cNvSpPr txBox="1"/>
          <p:nvPr/>
        </p:nvSpPr>
        <p:spPr>
          <a:xfrm>
            <a:off x="5871905" y="6059416"/>
            <a:ext cx="251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交线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A837570-FFA0-4842-B116-E43C804593D0}"/>
              </a:ext>
            </a:extLst>
          </p:cNvPr>
          <p:cNvCxnSpPr>
            <a:cxnSpLocks/>
          </p:cNvCxnSpPr>
          <p:nvPr/>
        </p:nvCxnSpPr>
        <p:spPr>
          <a:xfrm flipH="1">
            <a:off x="3719744" y="4767985"/>
            <a:ext cx="502785" cy="9563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CC5E8F1-4D75-4B0E-800D-F2A4DC01A530}"/>
              </a:ext>
            </a:extLst>
          </p:cNvPr>
          <p:cNvSpPr/>
          <p:nvPr/>
        </p:nvSpPr>
        <p:spPr>
          <a:xfrm>
            <a:off x="6418553" y="2902444"/>
            <a:ext cx="408416" cy="70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036B116-EC6C-40E0-B0E4-BA42E496A000}"/>
              </a:ext>
            </a:extLst>
          </p:cNvPr>
          <p:cNvSpPr/>
          <p:nvPr/>
        </p:nvSpPr>
        <p:spPr>
          <a:xfrm>
            <a:off x="6478475" y="5132802"/>
            <a:ext cx="408416" cy="7056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61504EC-5E28-4283-97BD-6F6B9F0433FA}"/>
              </a:ext>
            </a:extLst>
          </p:cNvPr>
          <p:cNvSpPr txBox="1"/>
          <p:nvPr/>
        </p:nvSpPr>
        <p:spPr>
          <a:xfrm>
            <a:off x="1373967" y="5078546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831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、根据图中已给轴测图及三视图间的关系，对不完整的三视图进行补全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42175" y="1769946"/>
            <a:ext cx="3907320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纠正题目：侧面投影中间应为虚线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四条棱边均为可见；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点对应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，而非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本题较为简单，但错误率达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2FDB459-7D32-4BDE-A32A-1CCF881DCFC9}"/>
              </a:ext>
            </a:extLst>
          </p:cNvPr>
          <p:cNvSpPr txBox="1"/>
          <p:nvPr/>
        </p:nvSpPr>
        <p:spPr>
          <a:xfrm>
            <a:off x="895661" y="6196809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23C8ABF-306A-466E-8C97-0D38C7344C09}"/>
              </a:ext>
            </a:extLst>
          </p:cNvPr>
          <p:cNvSpPr txBox="1"/>
          <p:nvPr/>
        </p:nvSpPr>
        <p:spPr>
          <a:xfrm>
            <a:off x="3368989" y="6187419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BD2849E-354B-4BA7-AB63-C1E01C18B25A}"/>
              </a:ext>
            </a:extLst>
          </p:cNvPr>
          <p:cNvSpPr txBox="1"/>
          <p:nvPr/>
        </p:nvSpPr>
        <p:spPr>
          <a:xfrm>
            <a:off x="5600796" y="6149560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ECB35A-0C6B-4A7E-931D-21AC0348365A}"/>
              </a:ext>
            </a:extLst>
          </p:cNvPr>
          <p:cNvGrpSpPr/>
          <p:nvPr/>
        </p:nvGrpSpPr>
        <p:grpSpPr>
          <a:xfrm>
            <a:off x="447701" y="1523293"/>
            <a:ext cx="4420348" cy="2530123"/>
            <a:chOff x="435674" y="1825998"/>
            <a:chExt cx="4420348" cy="25301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D9D5A6-3C24-4F4D-A3FB-378D4EFDA2F1}"/>
                </a:ext>
              </a:extLst>
            </p:cNvPr>
            <p:cNvGrpSpPr/>
            <p:nvPr/>
          </p:nvGrpSpPr>
          <p:grpSpPr>
            <a:xfrm>
              <a:off x="435674" y="1825998"/>
              <a:ext cx="4420348" cy="2530123"/>
              <a:chOff x="435674" y="2017336"/>
              <a:chExt cx="4420348" cy="253012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93798776-7B23-431D-B0E2-41DC99883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74" y="2017336"/>
                <a:ext cx="4420348" cy="2530123"/>
              </a:xfrm>
              <a:prstGeom prst="rect">
                <a:avLst/>
              </a:prstGeom>
            </p:spPr>
          </p:pic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891B515-993F-4E95-85D6-7EB6F713B362}"/>
                  </a:ext>
                </a:extLst>
              </p:cNvPr>
              <p:cNvSpPr txBox="1"/>
              <p:nvPr/>
            </p:nvSpPr>
            <p:spPr>
              <a:xfrm>
                <a:off x="2468933" y="2239043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6E83ED7-2D50-4EF0-B399-E9F26A0A5257}"/>
                  </a:ext>
                </a:extLst>
              </p:cNvPr>
              <p:cNvSpPr/>
              <p:nvPr/>
            </p:nvSpPr>
            <p:spPr>
              <a:xfrm>
                <a:off x="1358437" y="351746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40CEB3EC-3E7A-4DA3-A604-2873FFC9C7B6}"/>
                  </a:ext>
                </a:extLst>
              </p:cNvPr>
              <p:cNvSpPr/>
              <p:nvPr/>
            </p:nvSpPr>
            <p:spPr>
              <a:xfrm>
                <a:off x="1182055" y="351746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0A1C426-B903-4E6B-B03E-7C681971A2CA}"/>
                  </a:ext>
                </a:extLst>
              </p:cNvPr>
              <p:cNvSpPr txBox="1"/>
              <p:nvPr/>
            </p:nvSpPr>
            <p:spPr>
              <a:xfrm>
                <a:off x="1358437" y="3140992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a'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6135854-7521-4649-AC8C-76D60CABA2BE}"/>
                  </a:ext>
                </a:extLst>
              </p:cNvPr>
              <p:cNvSpPr txBox="1"/>
              <p:nvPr/>
            </p:nvSpPr>
            <p:spPr>
              <a:xfrm>
                <a:off x="1350575" y="3414150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b'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28FAB66-1A30-47F0-BAD6-D010B204FBBC}"/>
                  </a:ext>
                </a:extLst>
              </p:cNvPr>
              <p:cNvSpPr/>
              <p:nvPr/>
            </p:nvSpPr>
            <p:spPr>
              <a:xfrm>
                <a:off x="1361300" y="360170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45B2DB7A-1CB4-4E23-BD61-5323876637A4}"/>
                  </a:ext>
                </a:extLst>
              </p:cNvPr>
              <p:cNvSpPr/>
              <p:nvPr/>
            </p:nvSpPr>
            <p:spPr>
              <a:xfrm>
                <a:off x="2743059" y="250260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3B1AE46-FE15-4C8F-AE15-7798764BAA00}"/>
                </a:ext>
              </a:extLst>
            </p:cNvPr>
            <p:cNvSpPr/>
            <p:nvPr/>
          </p:nvSpPr>
          <p:spPr>
            <a:xfrm>
              <a:off x="2755900" y="2346325"/>
              <a:ext cx="444500" cy="0"/>
            </a:xfrm>
            <a:custGeom>
              <a:avLst/>
              <a:gdLst>
                <a:gd name="connsiteX0" fmla="*/ 0 w 444500"/>
                <a:gd name="connsiteY0" fmla="*/ 0 h 0"/>
                <a:gd name="connsiteX1" fmla="*/ 444500 w 444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0">
                  <a:moveTo>
                    <a:pt x="0" y="0"/>
                  </a:moveTo>
                  <a:lnTo>
                    <a:pt x="44450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120D244-A316-4E40-B67D-05F654676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2" t="25104" r="30256" b="7297"/>
          <a:stretch/>
        </p:blipFill>
        <p:spPr>
          <a:xfrm>
            <a:off x="447701" y="4520508"/>
            <a:ext cx="2004623" cy="16164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D87DC63-1F44-46FB-B2A9-DEA81A8B31E7}"/>
              </a:ext>
            </a:extLst>
          </p:cNvPr>
          <p:cNvSpPr txBox="1"/>
          <p:nvPr/>
        </p:nvSpPr>
        <p:spPr>
          <a:xfrm>
            <a:off x="3614322" y="1708141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虚线！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6807AEA-F932-41C1-9198-085E57345C9B}"/>
              </a:ext>
            </a:extLst>
          </p:cNvPr>
          <p:cNvCxnSpPr>
            <a:cxnSpLocks/>
          </p:cNvCxnSpPr>
          <p:nvPr/>
        </p:nvCxnSpPr>
        <p:spPr>
          <a:xfrm flipV="1">
            <a:off x="3310743" y="1991600"/>
            <a:ext cx="365760" cy="35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5E463A8-BECA-4441-9AF8-DA884193C6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27485" r="32233" b="8460"/>
          <a:stretch/>
        </p:blipFill>
        <p:spPr>
          <a:xfrm>
            <a:off x="2831207" y="4520508"/>
            <a:ext cx="2019959" cy="1616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D59E70C-50E5-427F-88A1-1BE7236A09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24715" r="29514" b="7168"/>
          <a:stretch/>
        </p:blipFill>
        <p:spPr>
          <a:xfrm>
            <a:off x="5265395" y="4533160"/>
            <a:ext cx="1985537" cy="16164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CE405F52-4380-4467-BC0C-C5E1D8D29629}"/>
              </a:ext>
            </a:extLst>
          </p:cNvPr>
          <p:cNvSpPr txBox="1"/>
          <p:nvPr/>
        </p:nvSpPr>
        <p:spPr>
          <a:xfrm>
            <a:off x="1560923" y="4021846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、根据主视图和俯视图，补全左视图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BE94DC1-626D-473F-83EA-25D0663B0AB8}"/>
              </a:ext>
            </a:extLst>
          </p:cNvPr>
          <p:cNvSpPr txBox="1"/>
          <p:nvPr/>
        </p:nvSpPr>
        <p:spPr>
          <a:xfrm>
            <a:off x="4730120" y="1628847"/>
            <a:ext cx="4323426" cy="3363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① 正视图中整个圆为可见，说明该圆柱体位于凹槽支座的后方；（若在前方则下半圆应为虚线）；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圆柱体与凹槽属于无缝连接，无需用虚线表示，即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不应绘制；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凹槽的左视图存在不可见部分，即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为虚线不可见。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9C446EE-8A8A-4D65-A691-B7790BA71F88}"/>
              </a:ext>
            </a:extLst>
          </p:cNvPr>
          <p:cNvSpPr txBox="1"/>
          <p:nvPr/>
        </p:nvSpPr>
        <p:spPr>
          <a:xfrm>
            <a:off x="4435800" y="5965913"/>
            <a:ext cx="23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圆柱体位置判断错误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8BB7D2B-BC1C-437D-A4A1-56048034EE10}"/>
              </a:ext>
            </a:extLst>
          </p:cNvPr>
          <p:cNvSpPr txBox="1"/>
          <p:nvPr/>
        </p:nvSpPr>
        <p:spPr>
          <a:xfrm>
            <a:off x="7023985" y="5922970"/>
            <a:ext cx="18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可见性判断错误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D587AE3-45D0-4364-B98D-F815335DABC4}"/>
              </a:ext>
            </a:extLst>
          </p:cNvPr>
          <p:cNvGrpSpPr/>
          <p:nvPr/>
        </p:nvGrpSpPr>
        <p:grpSpPr>
          <a:xfrm>
            <a:off x="4661861" y="5028508"/>
            <a:ext cx="1879869" cy="865883"/>
            <a:chOff x="2795034" y="4533230"/>
            <a:chExt cx="1835014" cy="93199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A7B14E-3C48-4BFE-BD55-9D4DD8306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542"/>
            <a:stretch/>
          </p:blipFill>
          <p:spPr>
            <a:xfrm>
              <a:off x="2795034" y="4533230"/>
              <a:ext cx="1835014" cy="931995"/>
            </a:xfrm>
            <a:prstGeom prst="rect">
              <a:avLst/>
            </a:prstGeom>
          </p:spPr>
        </p:pic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0C518CD-313C-49DE-91D0-3369B4A12DEB}"/>
                </a:ext>
              </a:extLst>
            </p:cNvPr>
            <p:cNvSpPr/>
            <p:nvPr/>
          </p:nvSpPr>
          <p:spPr>
            <a:xfrm>
              <a:off x="4095871" y="4564816"/>
              <a:ext cx="489357" cy="7410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E5354F-2107-4ACA-B82F-F5A2EC299286}"/>
              </a:ext>
            </a:extLst>
          </p:cNvPr>
          <p:cNvGrpSpPr/>
          <p:nvPr/>
        </p:nvGrpSpPr>
        <p:grpSpPr>
          <a:xfrm>
            <a:off x="6678886" y="5036792"/>
            <a:ext cx="2152433" cy="865883"/>
            <a:chOff x="5719226" y="4535451"/>
            <a:chExt cx="2152433" cy="86588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5A98A2B-2D40-49AF-96FE-03C01A511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42"/>
            <a:stretch/>
          </p:blipFill>
          <p:spPr>
            <a:xfrm>
              <a:off x="5719226" y="4535451"/>
              <a:ext cx="2152433" cy="865883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0C518CD-313C-49DE-91D0-3369B4A12DEB}"/>
                </a:ext>
              </a:extLst>
            </p:cNvPr>
            <p:cNvSpPr/>
            <p:nvPr/>
          </p:nvSpPr>
          <p:spPr>
            <a:xfrm>
              <a:off x="7158666" y="4954752"/>
              <a:ext cx="662797" cy="25291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41DA422-3A37-4D45-A597-B880251FFC17}"/>
              </a:ext>
            </a:extLst>
          </p:cNvPr>
          <p:cNvGrpSpPr/>
          <p:nvPr/>
        </p:nvGrpSpPr>
        <p:grpSpPr>
          <a:xfrm>
            <a:off x="0" y="1734709"/>
            <a:ext cx="4661861" cy="3876563"/>
            <a:chOff x="148955" y="1802085"/>
            <a:chExt cx="4661861" cy="387656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842FE3C-2239-4C21-A9FC-207869B8949D}"/>
                </a:ext>
              </a:extLst>
            </p:cNvPr>
            <p:cNvGrpSpPr/>
            <p:nvPr/>
          </p:nvGrpSpPr>
          <p:grpSpPr>
            <a:xfrm>
              <a:off x="148955" y="1802085"/>
              <a:ext cx="4661861" cy="3876563"/>
              <a:chOff x="148955" y="1802085"/>
              <a:chExt cx="4661861" cy="3876563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F095AB6-56BC-4283-AC7B-72D7E8B8413E}"/>
                  </a:ext>
                </a:extLst>
              </p:cNvPr>
              <p:cNvGrpSpPr/>
              <p:nvPr/>
            </p:nvGrpSpPr>
            <p:grpSpPr>
              <a:xfrm>
                <a:off x="148955" y="1802085"/>
                <a:ext cx="4661861" cy="3876563"/>
                <a:chOff x="839200" y="2075053"/>
                <a:chExt cx="4661861" cy="3876563"/>
              </a:xfrm>
            </p:grpSpPr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1179B5D6-1407-4608-A9AB-945B0758D06E}"/>
                    </a:ext>
                  </a:extLst>
                </p:cNvPr>
                <p:cNvGrpSpPr/>
                <p:nvPr/>
              </p:nvGrpSpPr>
              <p:grpSpPr>
                <a:xfrm>
                  <a:off x="839200" y="2075053"/>
                  <a:ext cx="4323426" cy="3876563"/>
                  <a:chOff x="2334631" y="2100420"/>
                  <a:chExt cx="4323426" cy="3876563"/>
                </a:xfrm>
              </p:grpSpPr>
              <p:pic>
                <p:nvPicPr>
                  <p:cNvPr id="25" name="图片 24">
                    <a:extLst>
                      <a:ext uri="{FF2B5EF4-FFF2-40B4-BE49-F238E27FC236}">
                        <a16:creationId xmlns:a16="http://schemas.microsoft.com/office/drawing/2014/main" id="{21EF399D-F218-4E0A-B4B9-AD1F84FA5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6252" t="972" r="9211"/>
                  <a:stretch/>
                </p:blipFill>
                <p:spPr>
                  <a:xfrm>
                    <a:off x="2334631" y="2100420"/>
                    <a:ext cx="4323426" cy="3876563"/>
                  </a:xfrm>
                  <a:prstGeom prst="rect">
                    <a:avLst/>
                  </a:prstGeom>
                </p:spPr>
              </p:pic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350B00C5-C849-4BF1-916D-285CC6B9E0DA}"/>
                      </a:ext>
                    </a:extLst>
                  </p:cNvPr>
                  <p:cNvSpPr/>
                  <p:nvPr/>
                </p:nvSpPr>
                <p:spPr>
                  <a:xfrm>
                    <a:off x="3530600" y="3329780"/>
                    <a:ext cx="2579688" cy="45719"/>
                  </a:xfrm>
                  <a:custGeom>
                    <a:avLst/>
                    <a:gdLst>
                      <a:gd name="connsiteX0" fmla="*/ 0 w 2908300"/>
                      <a:gd name="connsiteY0" fmla="*/ 0 h 0"/>
                      <a:gd name="connsiteX1" fmla="*/ 2908300 w 2908300"/>
                      <a:gd name="connsiteY1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08300">
                        <a:moveTo>
                          <a:pt x="0" y="0"/>
                        </a:moveTo>
                        <a:lnTo>
                          <a:pt x="2908300" y="0"/>
                        </a:ln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2541C794-F371-4172-919A-7DA469B557AB}"/>
                      </a:ext>
                    </a:extLst>
                  </p:cNvPr>
                  <p:cNvSpPr/>
                  <p:nvPr/>
                </p:nvSpPr>
                <p:spPr>
                  <a:xfrm>
                    <a:off x="6110288" y="2800350"/>
                    <a:ext cx="328612" cy="523875"/>
                  </a:xfrm>
                  <a:custGeom>
                    <a:avLst/>
                    <a:gdLst>
                      <a:gd name="connsiteX0" fmla="*/ 0 w 328612"/>
                      <a:gd name="connsiteY0" fmla="*/ 0 h 523875"/>
                      <a:gd name="connsiteX1" fmla="*/ 0 w 328612"/>
                      <a:gd name="connsiteY1" fmla="*/ 523875 h 523875"/>
                      <a:gd name="connsiteX2" fmla="*/ 328612 w 328612"/>
                      <a:gd name="connsiteY2" fmla="*/ 523875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8612" h="523875">
                        <a:moveTo>
                          <a:pt x="0" y="0"/>
                        </a:moveTo>
                        <a:lnTo>
                          <a:pt x="0" y="523875"/>
                        </a:lnTo>
                        <a:lnTo>
                          <a:pt x="328612" y="523875"/>
                        </a:lnTo>
                      </a:path>
                    </a:pathLst>
                  </a:custGeom>
                  <a:noFill/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7407004C-025D-4133-8147-184C6B61AF67}"/>
                    </a:ext>
                  </a:extLst>
                </p:cNvPr>
                <p:cNvSpPr/>
                <p:nvPr/>
              </p:nvSpPr>
              <p:spPr>
                <a:xfrm>
                  <a:off x="4591997" y="2769428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CCC5217C-FAEE-4F5D-8ED1-3E47D2508F4C}"/>
                    </a:ext>
                  </a:extLst>
                </p:cNvPr>
                <p:cNvSpPr/>
                <p:nvPr/>
              </p:nvSpPr>
              <p:spPr>
                <a:xfrm>
                  <a:off x="4605516" y="3282188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DCFDAA1-6520-4E18-8AE6-CBBC0BEA60B6}"/>
                    </a:ext>
                  </a:extLst>
                </p:cNvPr>
                <p:cNvSpPr/>
                <p:nvPr/>
              </p:nvSpPr>
              <p:spPr>
                <a:xfrm>
                  <a:off x="4908053" y="3282188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/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17A5B77-DC4E-4F68-8B99-2E70FA3988F4}"/>
                    </a:ext>
                  </a:extLst>
                </p:cNvPr>
                <p:cNvSpPr txBox="1"/>
                <p:nvPr/>
              </p:nvSpPr>
              <p:spPr>
                <a:xfrm>
                  <a:off x="4370780" y="2595919"/>
                  <a:ext cx="548252" cy="3632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</a:t>
                  </a:r>
                  <a:endParaRPr lang="zh-CN" alt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D97E33F-D249-4FF3-B06F-54051063D6C5}"/>
                    </a:ext>
                  </a:extLst>
                </p:cNvPr>
                <p:cNvSpPr txBox="1"/>
                <p:nvPr/>
              </p:nvSpPr>
              <p:spPr>
                <a:xfrm>
                  <a:off x="4405520" y="3122792"/>
                  <a:ext cx="376872" cy="3632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b</a:t>
                  </a:r>
                  <a:endParaRPr lang="zh-CN" alt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文本框 69">
                  <a:extLst>
                    <a:ext uri="{FF2B5EF4-FFF2-40B4-BE49-F238E27FC236}">
                      <a16:creationId xmlns:a16="http://schemas.microsoft.com/office/drawing/2014/main" id="{1F05E6B0-4891-4908-9A34-B0895CFDDD8D}"/>
                    </a:ext>
                  </a:extLst>
                </p:cNvPr>
                <p:cNvSpPr txBox="1"/>
                <p:nvPr/>
              </p:nvSpPr>
              <p:spPr>
                <a:xfrm>
                  <a:off x="5026468" y="3131762"/>
                  <a:ext cx="474593" cy="3632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</a:t>
                  </a:r>
                  <a:endParaRPr lang="zh-CN" altLang="en-US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6420AA78-89F3-4A99-99D2-B3E6FEC48880}"/>
                  </a:ext>
                </a:extLst>
              </p:cNvPr>
              <p:cNvSpPr/>
              <p:nvPr/>
            </p:nvSpPr>
            <p:spPr>
              <a:xfrm>
                <a:off x="3094431" y="300858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C82C755-402C-4306-8DA5-432EA35CDB42}"/>
                  </a:ext>
                </a:extLst>
              </p:cNvPr>
              <p:cNvSpPr txBox="1"/>
              <p:nvPr/>
            </p:nvSpPr>
            <p:spPr>
              <a:xfrm>
                <a:off x="2829379" y="2895543"/>
                <a:ext cx="37687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6DDEAC6-48E2-4CE5-ADC7-34FC1D33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5" t="11304" r="19411" b="9517"/>
            <a:stretch/>
          </p:blipFill>
          <p:spPr>
            <a:xfrm>
              <a:off x="2829379" y="4042668"/>
              <a:ext cx="1563729" cy="1293284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CCD079FD-643A-4764-BE1A-7D49BAF66604}"/>
              </a:ext>
            </a:extLst>
          </p:cNvPr>
          <p:cNvSpPr txBox="1"/>
          <p:nvPr/>
        </p:nvSpPr>
        <p:spPr>
          <a:xfrm>
            <a:off x="1385980" y="5458242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9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、根据主视图和俯视图，补全左视图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57506" y="2177405"/>
            <a:ext cx="3844201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分析整体形状，为一正方体；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正视图的圆弧部分，说明被一个曲面截切，对应到俯视图为蓝色部分；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俯视图左下角空缺，说明该曲面部分被切去一个角；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绘制左视图。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AD8BD68-1A2D-402F-BB9E-C32C0D4F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38" y="2013308"/>
            <a:ext cx="4399377" cy="3587389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4FC4CB1C-2832-418C-B979-64A9F3D27C6E}"/>
              </a:ext>
            </a:extLst>
          </p:cNvPr>
          <p:cNvSpPr/>
          <p:nvPr/>
        </p:nvSpPr>
        <p:spPr>
          <a:xfrm>
            <a:off x="400050" y="4537075"/>
            <a:ext cx="968375" cy="958850"/>
          </a:xfrm>
          <a:custGeom>
            <a:avLst/>
            <a:gdLst>
              <a:gd name="connsiteX0" fmla="*/ 6350 w 968375"/>
              <a:gd name="connsiteY0" fmla="*/ 0 h 958850"/>
              <a:gd name="connsiteX1" fmla="*/ 968375 w 968375"/>
              <a:gd name="connsiteY1" fmla="*/ 3175 h 958850"/>
              <a:gd name="connsiteX2" fmla="*/ 968375 w 968375"/>
              <a:gd name="connsiteY2" fmla="*/ 958850 h 958850"/>
              <a:gd name="connsiteX3" fmla="*/ 457200 w 968375"/>
              <a:gd name="connsiteY3" fmla="*/ 958850 h 958850"/>
              <a:gd name="connsiteX4" fmla="*/ 457200 w 968375"/>
              <a:gd name="connsiteY4" fmla="*/ 482600 h 958850"/>
              <a:gd name="connsiteX5" fmla="*/ 0 w 968375"/>
              <a:gd name="connsiteY5" fmla="*/ 482600 h 958850"/>
              <a:gd name="connsiteX6" fmla="*/ 6350 w 968375"/>
              <a:gd name="connsiteY6" fmla="*/ 0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8375" h="958850">
                <a:moveTo>
                  <a:pt x="6350" y="0"/>
                </a:moveTo>
                <a:lnTo>
                  <a:pt x="968375" y="3175"/>
                </a:lnTo>
                <a:lnTo>
                  <a:pt x="968375" y="958850"/>
                </a:lnTo>
                <a:lnTo>
                  <a:pt x="457200" y="958850"/>
                </a:lnTo>
                <a:lnTo>
                  <a:pt x="457200" y="482600"/>
                </a:lnTo>
                <a:lnTo>
                  <a:pt x="0" y="482600"/>
                </a:lnTo>
                <a:cubicBezTo>
                  <a:pt x="2117" y="321733"/>
                  <a:pt x="4233" y="160867"/>
                  <a:pt x="635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6A59D02F-32A3-497E-95C5-8EAEDF0A0077}"/>
              </a:ext>
            </a:extLst>
          </p:cNvPr>
          <p:cNvSpPr/>
          <p:nvPr/>
        </p:nvSpPr>
        <p:spPr>
          <a:xfrm>
            <a:off x="857252" y="2987676"/>
            <a:ext cx="3228975" cy="0"/>
          </a:xfrm>
          <a:custGeom>
            <a:avLst/>
            <a:gdLst>
              <a:gd name="connsiteX0" fmla="*/ 0 w 3228975"/>
              <a:gd name="connsiteY0" fmla="*/ 0 h 0"/>
              <a:gd name="connsiteX1" fmla="*/ 3228975 w 32289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8975">
                <a:moveTo>
                  <a:pt x="0" y="0"/>
                </a:moveTo>
                <a:lnTo>
                  <a:pt x="3228975" y="0"/>
                </a:lnTo>
              </a:path>
            </a:pathLst>
          </a:cu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5AEFF9-F987-4509-8AD4-C2E790B965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5" t="3216" r="16773" b="6321"/>
          <a:stretch/>
        </p:blipFill>
        <p:spPr>
          <a:xfrm>
            <a:off x="2969703" y="3870324"/>
            <a:ext cx="1602297" cy="162355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518492-70B3-4D95-A0C5-C959EE6DB3AD}"/>
              </a:ext>
            </a:extLst>
          </p:cNvPr>
          <p:cNvSpPr txBox="1"/>
          <p:nvPr/>
        </p:nvSpPr>
        <p:spPr>
          <a:xfrm>
            <a:off x="1469731" y="5600697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、补画视图中所缺的图线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86F34B-3542-491E-9A36-C0DD14268134}"/>
              </a:ext>
            </a:extLst>
          </p:cNvPr>
          <p:cNvSpPr txBox="1"/>
          <p:nvPr/>
        </p:nvSpPr>
        <p:spPr>
          <a:xfrm>
            <a:off x="4988949" y="2008163"/>
            <a:ext cx="3960982" cy="377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主视图也需要补充所缺的图线；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由主视图知，组合体中间被截切出一个凹槽，俯视图为蓝色部分；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由俯视图知，组合体后方被一个半圆曲面截切，主视图虚线说明，被该曲面截切到底；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 因此，点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侧面投影对应线段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a1a2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侧面投影对应线段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b1b2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5205F68-B043-4CC9-9CF4-61D741F6B51D}"/>
              </a:ext>
            </a:extLst>
          </p:cNvPr>
          <p:cNvGrpSpPr/>
          <p:nvPr/>
        </p:nvGrpSpPr>
        <p:grpSpPr>
          <a:xfrm>
            <a:off x="107176" y="1930099"/>
            <a:ext cx="4597325" cy="3388307"/>
            <a:chOff x="1351149" y="1845769"/>
            <a:chExt cx="6334125" cy="4429125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732D5D35-0EC8-4580-B24F-E6667DE9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1149" y="1845769"/>
              <a:ext cx="6334125" cy="4429125"/>
            </a:xfrm>
            <a:prstGeom prst="rect">
              <a:avLst/>
            </a:prstGeom>
          </p:spPr>
        </p:pic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B008A35D-680C-4D25-B5E0-E92E2F3E4C6C}"/>
                </a:ext>
              </a:extLst>
            </p:cNvPr>
            <p:cNvSpPr/>
            <p:nvPr/>
          </p:nvSpPr>
          <p:spPr>
            <a:xfrm>
              <a:off x="1883933" y="278936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4DD0C1C-61CD-48AC-8661-D915A3DAF518}"/>
                </a:ext>
              </a:extLst>
            </p:cNvPr>
            <p:cNvSpPr/>
            <p:nvPr/>
          </p:nvSpPr>
          <p:spPr>
            <a:xfrm>
              <a:off x="3337298" y="2783579"/>
              <a:ext cx="573741" cy="0"/>
            </a:xfrm>
            <a:custGeom>
              <a:avLst/>
              <a:gdLst>
                <a:gd name="connsiteX0" fmla="*/ 0 w 573741"/>
                <a:gd name="connsiteY0" fmla="*/ 0 h 0"/>
                <a:gd name="connsiteX1" fmla="*/ 573741 w 57374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741">
                  <a:moveTo>
                    <a:pt x="0" y="0"/>
                  </a:moveTo>
                  <a:lnTo>
                    <a:pt x="573741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8CC838D-92E5-4FD5-825B-CEDD80F85AB8}"/>
              </a:ext>
            </a:extLst>
          </p:cNvPr>
          <p:cNvSpPr/>
          <p:nvPr/>
        </p:nvSpPr>
        <p:spPr>
          <a:xfrm>
            <a:off x="911225" y="4394200"/>
            <a:ext cx="644525" cy="736600"/>
          </a:xfrm>
          <a:custGeom>
            <a:avLst/>
            <a:gdLst>
              <a:gd name="connsiteX0" fmla="*/ 0 w 644525"/>
              <a:gd name="connsiteY0" fmla="*/ 9525 h 736600"/>
              <a:gd name="connsiteX1" fmla="*/ 0 w 644525"/>
              <a:gd name="connsiteY1" fmla="*/ 736600 h 736600"/>
              <a:gd name="connsiteX2" fmla="*/ 644525 w 644525"/>
              <a:gd name="connsiteY2" fmla="*/ 736600 h 736600"/>
              <a:gd name="connsiteX3" fmla="*/ 644525 w 644525"/>
              <a:gd name="connsiteY3" fmla="*/ 0 h 736600"/>
              <a:gd name="connsiteX4" fmla="*/ 603250 w 644525"/>
              <a:gd name="connsiteY4" fmla="*/ 31750 h 736600"/>
              <a:gd name="connsiteX5" fmla="*/ 536575 w 644525"/>
              <a:gd name="connsiteY5" fmla="*/ 76200 h 736600"/>
              <a:gd name="connsiteX6" fmla="*/ 482600 w 644525"/>
              <a:gd name="connsiteY6" fmla="*/ 101600 h 736600"/>
              <a:gd name="connsiteX7" fmla="*/ 415925 w 644525"/>
              <a:gd name="connsiteY7" fmla="*/ 127000 h 736600"/>
              <a:gd name="connsiteX8" fmla="*/ 352425 w 644525"/>
              <a:gd name="connsiteY8" fmla="*/ 133350 h 736600"/>
              <a:gd name="connsiteX9" fmla="*/ 304800 w 644525"/>
              <a:gd name="connsiteY9" fmla="*/ 133350 h 736600"/>
              <a:gd name="connsiteX10" fmla="*/ 244475 w 644525"/>
              <a:gd name="connsiteY10" fmla="*/ 123825 h 736600"/>
              <a:gd name="connsiteX11" fmla="*/ 174625 w 644525"/>
              <a:gd name="connsiteY11" fmla="*/ 114300 h 736600"/>
              <a:gd name="connsiteX12" fmla="*/ 117475 w 644525"/>
              <a:gd name="connsiteY12" fmla="*/ 85725 h 736600"/>
              <a:gd name="connsiteX13" fmla="*/ 73025 w 644525"/>
              <a:gd name="connsiteY13" fmla="*/ 63500 h 736600"/>
              <a:gd name="connsiteX14" fmla="*/ 0 w 644525"/>
              <a:gd name="connsiteY14" fmla="*/ 9525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4525" h="736600">
                <a:moveTo>
                  <a:pt x="0" y="9525"/>
                </a:moveTo>
                <a:lnTo>
                  <a:pt x="0" y="736600"/>
                </a:lnTo>
                <a:lnTo>
                  <a:pt x="644525" y="736600"/>
                </a:lnTo>
                <a:lnTo>
                  <a:pt x="644525" y="0"/>
                </a:lnTo>
                <a:lnTo>
                  <a:pt x="603250" y="31750"/>
                </a:lnTo>
                <a:lnTo>
                  <a:pt x="536575" y="76200"/>
                </a:lnTo>
                <a:lnTo>
                  <a:pt x="482600" y="101600"/>
                </a:lnTo>
                <a:lnTo>
                  <a:pt x="415925" y="127000"/>
                </a:lnTo>
                <a:lnTo>
                  <a:pt x="352425" y="133350"/>
                </a:lnTo>
                <a:lnTo>
                  <a:pt x="304800" y="133350"/>
                </a:lnTo>
                <a:lnTo>
                  <a:pt x="244475" y="123825"/>
                </a:lnTo>
                <a:lnTo>
                  <a:pt x="174625" y="114300"/>
                </a:lnTo>
                <a:lnTo>
                  <a:pt x="117475" y="85725"/>
                </a:lnTo>
                <a:lnTo>
                  <a:pt x="73025" y="6350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376A77CE-5207-4166-ABA5-8BF1606F15F2}"/>
              </a:ext>
            </a:extLst>
          </p:cNvPr>
          <p:cNvSpPr/>
          <p:nvPr/>
        </p:nvSpPr>
        <p:spPr>
          <a:xfrm>
            <a:off x="1525094" y="436691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1ACC469-EDA9-4693-A62D-78B5275465BB}"/>
              </a:ext>
            </a:extLst>
          </p:cNvPr>
          <p:cNvSpPr/>
          <p:nvPr/>
        </p:nvSpPr>
        <p:spPr>
          <a:xfrm>
            <a:off x="3858632" y="303231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23967ED-A70A-4A3F-AB76-70CA863F6C93}"/>
              </a:ext>
            </a:extLst>
          </p:cNvPr>
          <p:cNvSpPr/>
          <p:nvPr/>
        </p:nvSpPr>
        <p:spPr>
          <a:xfrm>
            <a:off x="3868844" y="212770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71748DF-4EA9-451D-8DA1-B62DE8208C13}"/>
              </a:ext>
            </a:extLst>
          </p:cNvPr>
          <p:cNvSpPr txBox="1"/>
          <p:nvPr/>
        </p:nvSpPr>
        <p:spPr>
          <a:xfrm>
            <a:off x="1621367" y="411795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A833DF0-604C-41B4-8179-F52C746FBE0F}"/>
              </a:ext>
            </a:extLst>
          </p:cNvPr>
          <p:cNvSpPr txBox="1"/>
          <p:nvPr/>
        </p:nvSpPr>
        <p:spPr>
          <a:xfrm>
            <a:off x="3594718" y="2006566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a1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E4708EC-DCA0-49F4-9174-694DABA43423}"/>
              </a:ext>
            </a:extLst>
          </p:cNvPr>
          <p:cNvSpPr txBox="1"/>
          <p:nvPr/>
        </p:nvSpPr>
        <p:spPr>
          <a:xfrm>
            <a:off x="3607365" y="292110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a2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47D639A5-9119-4006-8F6B-3645378FD21D}"/>
              </a:ext>
            </a:extLst>
          </p:cNvPr>
          <p:cNvSpPr/>
          <p:nvPr/>
        </p:nvSpPr>
        <p:spPr>
          <a:xfrm>
            <a:off x="1195673" y="450354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58C774F-E80A-4890-9815-2BF8E2C95C6B}"/>
              </a:ext>
            </a:extLst>
          </p:cNvPr>
          <p:cNvSpPr/>
          <p:nvPr/>
        </p:nvSpPr>
        <p:spPr>
          <a:xfrm>
            <a:off x="3984467" y="348892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FF9B49A8-3708-4829-9614-F2D343730E63}"/>
              </a:ext>
            </a:extLst>
          </p:cNvPr>
          <p:cNvSpPr/>
          <p:nvPr/>
        </p:nvSpPr>
        <p:spPr>
          <a:xfrm>
            <a:off x="3990346" y="303231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6479045-5587-4428-BF3F-0CE9CE611E71}"/>
              </a:ext>
            </a:extLst>
          </p:cNvPr>
          <p:cNvSpPr txBox="1"/>
          <p:nvPr/>
        </p:nvSpPr>
        <p:spPr>
          <a:xfrm>
            <a:off x="1195673" y="4346655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7F2398B7-AA17-415F-880B-F674B847314F}"/>
              </a:ext>
            </a:extLst>
          </p:cNvPr>
          <p:cNvSpPr txBox="1"/>
          <p:nvPr/>
        </p:nvSpPr>
        <p:spPr>
          <a:xfrm>
            <a:off x="4030186" y="265195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b1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8A77B75-F5C8-4A7F-8B88-9C5797AAC1ED}"/>
              </a:ext>
            </a:extLst>
          </p:cNvPr>
          <p:cNvSpPr txBox="1"/>
          <p:nvPr/>
        </p:nvSpPr>
        <p:spPr>
          <a:xfrm>
            <a:off x="4030186" y="3130744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b2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98D37F5-95BC-4A14-A183-20939CDBB6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0" y="3665451"/>
            <a:ext cx="1686798" cy="13818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56ECEF-11A4-410A-9A6C-859EAA27C2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1" y="5105826"/>
            <a:ext cx="1686798" cy="140353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93ADCAB-0273-40CB-9CD9-FF6502136E10}"/>
              </a:ext>
            </a:extLst>
          </p:cNvPr>
          <p:cNvSpPr txBox="1"/>
          <p:nvPr/>
        </p:nvSpPr>
        <p:spPr>
          <a:xfrm>
            <a:off x="4098644" y="4569944"/>
            <a:ext cx="63866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A207862-81AE-4AD6-80B8-F59742C00409}"/>
              </a:ext>
            </a:extLst>
          </p:cNvPr>
          <p:cNvSpPr txBox="1"/>
          <p:nvPr/>
        </p:nvSpPr>
        <p:spPr>
          <a:xfrm>
            <a:off x="4155617" y="6084575"/>
            <a:ext cx="63866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A92E00-A2A5-46A8-A647-B68F9A5BD6CF}"/>
              </a:ext>
            </a:extLst>
          </p:cNvPr>
          <p:cNvSpPr txBox="1"/>
          <p:nvPr/>
        </p:nvSpPr>
        <p:spPr>
          <a:xfrm>
            <a:off x="276679" y="5456503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3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496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、根据相贯线的已知投影，补画第三视图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378004" y="1819834"/>
            <a:ext cx="4434835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竖着的圆柱与横着的圆柱内表面直径相等，所以相贯线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为直线；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内表面的相贯线为不可见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C3ED42D-CC89-4175-8465-B9AAB660A38A}"/>
              </a:ext>
            </a:extLst>
          </p:cNvPr>
          <p:cNvSpPr txBox="1"/>
          <p:nvPr/>
        </p:nvSpPr>
        <p:spPr>
          <a:xfrm>
            <a:off x="4378004" y="5315546"/>
            <a:ext cx="3175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：相贯线形状错误；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：可见性判断有误。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1044CB9-6FC7-45A4-BEE1-D1F6F03E252F}"/>
              </a:ext>
            </a:extLst>
          </p:cNvPr>
          <p:cNvGrpSpPr/>
          <p:nvPr/>
        </p:nvGrpSpPr>
        <p:grpSpPr>
          <a:xfrm>
            <a:off x="327201" y="1426603"/>
            <a:ext cx="3686176" cy="2890358"/>
            <a:chOff x="1891337" y="1851733"/>
            <a:chExt cx="5361326" cy="426137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E95222A-2AFF-4D64-B4F1-33B1682E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1337" y="1851733"/>
              <a:ext cx="5361326" cy="4261370"/>
            </a:xfrm>
            <a:prstGeom prst="rect">
              <a:avLst/>
            </a:prstGeom>
          </p:spPr>
        </p:pic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6381E4C-D057-462A-98A9-55D8813F240F}"/>
                </a:ext>
              </a:extLst>
            </p:cNvPr>
            <p:cNvSpPr/>
            <p:nvPr/>
          </p:nvSpPr>
          <p:spPr>
            <a:xfrm>
              <a:off x="2816225" y="2238375"/>
              <a:ext cx="955675" cy="155575"/>
            </a:xfrm>
            <a:custGeom>
              <a:avLst/>
              <a:gdLst>
                <a:gd name="connsiteX0" fmla="*/ 0 w 955675"/>
                <a:gd name="connsiteY0" fmla="*/ 0 h 155575"/>
                <a:gd name="connsiteX1" fmla="*/ 107950 w 955675"/>
                <a:gd name="connsiteY1" fmla="*/ 57150 h 155575"/>
                <a:gd name="connsiteX2" fmla="*/ 146050 w 955675"/>
                <a:gd name="connsiteY2" fmla="*/ 76200 h 155575"/>
                <a:gd name="connsiteX3" fmla="*/ 276225 w 955675"/>
                <a:gd name="connsiteY3" fmla="*/ 123825 h 155575"/>
                <a:gd name="connsiteX4" fmla="*/ 342900 w 955675"/>
                <a:gd name="connsiteY4" fmla="*/ 142875 h 155575"/>
                <a:gd name="connsiteX5" fmla="*/ 450850 w 955675"/>
                <a:gd name="connsiteY5" fmla="*/ 155575 h 155575"/>
                <a:gd name="connsiteX6" fmla="*/ 520700 w 955675"/>
                <a:gd name="connsiteY6" fmla="*/ 155575 h 155575"/>
                <a:gd name="connsiteX7" fmla="*/ 635000 w 955675"/>
                <a:gd name="connsiteY7" fmla="*/ 139700 h 155575"/>
                <a:gd name="connsiteX8" fmla="*/ 698500 w 955675"/>
                <a:gd name="connsiteY8" fmla="*/ 120650 h 155575"/>
                <a:gd name="connsiteX9" fmla="*/ 806450 w 955675"/>
                <a:gd name="connsiteY9" fmla="*/ 76200 h 155575"/>
                <a:gd name="connsiteX10" fmla="*/ 873125 w 955675"/>
                <a:gd name="connsiteY10" fmla="*/ 47625 h 155575"/>
                <a:gd name="connsiteX11" fmla="*/ 955675 w 955675"/>
                <a:gd name="connsiteY11" fmla="*/ 31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675" h="155575">
                  <a:moveTo>
                    <a:pt x="0" y="0"/>
                  </a:moveTo>
                  <a:lnTo>
                    <a:pt x="107950" y="57150"/>
                  </a:lnTo>
                  <a:lnTo>
                    <a:pt x="146050" y="76200"/>
                  </a:lnTo>
                  <a:lnTo>
                    <a:pt x="276225" y="123825"/>
                  </a:lnTo>
                  <a:lnTo>
                    <a:pt x="342900" y="142875"/>
                  </a:lnTo>
                  <a:lnTo>
                    <a:pt x="450850" y="155575"/>
                  </a:lnTo>
                  <a:lnTo>
                    <a:pt x="520700" y="155575"/>
                  </a:lnTo>
                  <a:lnTo>
                    <a:pt x="635000" y="139700"/>
                  </a:lnTo>
                  <a:lnTo>
                    <a:pt x="698500" y="120650"/>
                  </a:lnTo>
                  <a:lnTo>
                    <a:pt x="806450" y="76200"/>
                  </a:lnTo>
                  <a:lnTo>
                    <a:pt x="873125" y="47625"/>
                  </a:lnTo>
                  <a:lnTo>
                    <a:pt x="955675" y="317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19DFA65D-ADE8-46A6-9E06-5886E69DD0ED}"/>
                </a:ext>
              </a:extLst>
            </p:cNvPr>
            <p:cNvSpPr/>
            <p:nvPr/>
          </p:nvSpPr>
          <p:spPr>
            <a:xfrm>
              <a:off x="3070225" y="3860800"/>
              <a:ext cx="450850" cy="31750"/>
            </a:xfrm>
            <a:custGeom>
              <a:avLst/>
              <a:gdLst>
                <a:gd name="connsiteX0" fmla="*/ 0 w 450850"/>
                <a:gd name="connsiteY0" fmla="*/ 31750 h 31750"/>
                <a:gd name="connsiteX1" fmla="*/ 98425 w 450850"/>
                <a:gd name="connsiteY1" fmla="*/ 6350 h 31750"/>
                <a:gd name="connsiteX2" fmla="*/ 165100 w 450850"/>
                <a:gd name="connsiteY2" fmla="*/ 0 h 31750"/>
                <a:gd name="connsiteX3" fmla="*/ 276225 w 450850"/>
                <a:gd name="connsiteY3" fmla="*/ 0 h 31750"/>
                <a:gd name="connsiteX4" fmla="*/ 352425 w 450850"/>
                <a:gd name="connsiteY4" fmla="*/ 3175 h 31750"/>
                <a:gd name="connsiteX5" fmla="*/ 450850 w 450850"/>
                <a:gd name="connsiteY5" fmla="*/ 28575 h 3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850" h="31750">
                  <a:moveTo>
                    <a:pt x="0" y="31750"/>
                  </a:moveTo>
                  <a:lnTo>
                    <a:pt x="98425" y="6350"/>
                  </a:lnTo>
                  <a:lnTo>
                    <a:pt x="165100" y="0"/>
                  </a:lnTo>
                  <a:lnTo>
                    <a:pt x="276225" y="0"/>
                  </a:lnTo>
                  <a:lnTo>
                    <a:pt x="352425" y="3175"/>
                  </a:lnTo>
                  <a:lnTo>
                    <a:pt x="450850" y="2857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903E682F-2DA4-4A8B-A291-F4C2FF198412}"/>
              </a:ext>
            </a:extLst>
          </p:cNvPr>
          <p:cNvSpPr/>
          <p:nvPr/>
        </p:nvSpPr>
        <p:spPr>
          <a:xfrm>
            <a:off x="1273723" y="2228682"/>
            <a:ext cx="35842" cy="378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A5AF56F-1E37-44C8-9815-19BCB052C007}"/>
              </a:ext>
            </a:extLst>
          </p:cNvPr>
          <p:cNvSpPr/>
          <p:nvPr/>
        </p:nvSpPr>
        <p:spPr>
          <a:xfrm>
            <a:off x="945186" y="1916396"/>
            <a:ext cx="35842" cy="3785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9E36700-7207-4B5E-92B6-4AD8B0E2DE33}"/>
              </a:ext>
            </a:extLst>
          </p:cNvPr>
          <p:cNvSpPr txBox="1"/>
          <p:nvPr/>
        </p:nvSpPr>
        <p:spPr>
          <a:xfrm>
            <a:off x="707937" y="1743971"/>
            <a:ext cx="429808" cy="30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D98E243-A96F-4DA0-86E2-96F74596876B}"/>
              </a:ext>
            </a:extLst>
          </p:cNvPr>
          <p:cNvSpPr txBox="1"/>
          <p:nvPr/>
        </p:nvSpPr>
        <p:spPr>
          <a:xfrm>
            <a:off x="1303577" y="2038339"/>
            <a:ext cx="429808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79F84D3-429B-4E2C-8C48-D9BAB9E841DC}"/>
              </a:ext>
            </a:extLst>
          </p:cNvPr>
          <p:cNvGrpSpPr/>
          <p:nvPr/>
        </p:nvGrpSpPr>
        <p:grpSpPr>
          <a:xfrm>
            <a:off x="355105" y="4828954"/>
            <a:ext cx="1699826" cy="1588652"/>
            <a:chOff x="355105" y="4828954"/>
            <a:chExt cx="1699826" cy="158865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2B4B99B-4E69-4ED8-B9E9-4F2C18985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" t="21152" r="51501" b="29168"/>
            <a:stretch/>
          </p:blipFill>
          <p:spPr>
            <a:xfrm>
              <a:off x="417251" y="4950422"/>
              <a:ext cx="1637680" cy="1467184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E252240-7DF3-41F9-BC1F-4D846C41BCFC}"/>
                </a:ext>
              </a:extLst>
            </p:cNvPr>
            <p:cNvSpPr txBox="1"/>
            <p:nvPr/>
          </p:nvSpPr>
          <p:spPr>
            <a:xfrm>
              <a:off x="355105" y="4828954"/>
              <a:ext cx="422758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①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E080FBF-1DAA-4E55-BC11-5C00E8197B1F}"/>
                </a:ext>
              </a:extLst>
            </p:cNvPr>
            <p:cNvSpPr/>
            <p:nvPr/>
          </p:nvSpPr>
          <p:spPr>
            <a:xfrm>
              <a:off x="803713" y="5353284"/>
              <a:ext cx="929671" cy="5020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E01EA64-B9E1-4C3E-931F-96BFF49764CC}"/>
              </a:ext>
            </a:extLst>
          </p:cNvPr>
          <p:cNvGrpSpPr/>
          <p:nvPr/>
        </p:nvGrpSpPr>
        <p:grpSpPr>
          <a:xfrm>
            <a:off x="2263764" y="4845357"/>
            <a:ext cx="1749613" cy="1559396"/>
            <a:chOff x="2263764" y="4845357"/>
            <a:chExt cx="1749613" cy="15593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2D3C285-E2A6-4EB3-9F52-5654998AA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6" t="25362" r="36699" b="27807"/>
            <a:stretch/>
          </p:blipFill>
          <p:spPr>
            <a:xfrm>
              <a:off x="2290398" y="4950422"/>
              <a:ext cx="1722979" cy="1454331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802AEEA-A77E-4DB6-B299-48C22E81FA6E}"/>
                </a:ext>
              </a:extLst>
            </p:cNvPr>
            <p:cNvSpPr txBox="1"/>
            <p:nvPr/>
          </p:nvSpPr>
          <p:spPr>
            <a:xfrm>
              <a:off x="2263764" y="4845357"/>
              <a:ext cx="422758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②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6091B7-3CBF-4446-B07D-1301BD31DF02}"/>
                </a:ext>
              </a:extLst>
            </p:cNvPr>
            <p:cNvSpPr/>
            <p:nvPr/>
          </p:nvSpPr>
          <p:spPr>
            <a:xfrm>
              <a:off x="2829379" y="5855337"/>
              <a:ext cx="668062" cy="28025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7E418FFD-4A6A-47C1-B3C4-1BF400EDB88E}"/>
              </a:ext>
            </a:extLst>
          </p:cNvPr>
          <p:cNvSpPr txBox="1"/>
          <p:nvPr/>
        </p:nvSpPr>
        <p:spPr>
          <a:xfrm>
            <a:off x="1352155" y="4364785"/>
            <a:ext cx="200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24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1901</TotalTime>
  <Words>1104</Words>
  <Application>Microsoft Office PowerPoint</Application>
  <PresentationFormat>全屏显示(4:3)</PresentationFormat>
  <Paragraphs>159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143</cp:revision>
  <dcterms:created xsi:type="dcterms:W3CDTF">2021-10-15T00:52:00Z</dcterms:created>
  <dcterms:modified xsi:type="dcterms:W3CDTF">2025-01-03T08:01:52Z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